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66" r:id="rId5"/>
    <p:sldId id="267" r:id="rId6"/>
    <p:sldId id="268" r:id="rId7"/>
    <p:sldId id="264" r:id="rId8"/>
    <p:sldId id="259" r:id="rId9"/>
    <p:sldId id="261" r:id="rId10"/>
    <p:sldId id="260" r:id="rId11"/>
    <p:sldId id="262" r:id="rId12"/>
    <p:sldId id="263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7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8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11" r:id="rId40"/>
    <p:sldId id="301" r:id="rId41"/>
    <p:sldId id="302" r:id="rId42"/>
    <p:sldId id="303" r:id="rId43"/>
    <p:sldId id="304" r:id="rId44"/>
    <p:sldId id="305" r:id="rId45"/>
    <p:sldId id="306" r:id="rId46"/>
    <p:sldId id="276" r:id="rId47"/>
    <p:sldId id="307" r:id="rId48"/>
    <p:sldId id="308" r:id="rId49"/>
    <p:sldId id="309" r:id="rId50"/>
    <p:sldId id="31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2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35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72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24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91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60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52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68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8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94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8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AC0DA-8B69-4544-9661-2B0072682E7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4845-B090-442B-8F94-95A54656D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8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1OzxDiJi5qs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1057"/>
          <p:cNvPicPr>
            <a:picLocks noChangeAspect="1"/>
          </p:cNvPicPr>
          <p:nvPr/>
        </p:nvPicPr>
        <p:blipFill rotWithShape="1">
          <a:blip r:embed="rId2"/>
          <a:srcRect l="13945" t="1179" r="15688" b="47613"/>
          <a:stretch/>
        </p:blipFill>
        <p:spPr>
          <a:xfrm>
            <a:off x="0" y="1"/>
            <a:ext cx="12212428" cy="6914146"/>
          </a:xfrm>
          <a:prstGeom prst="rect">
            <a:avLst/>
          </a:prstGeom>
        </p:spPr>
      </p:pic>
      <p:pic>
        <p:nvPicPr>
          <p:cNvPr id="1057" name="Picture 1056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3518" y="2007194"/>
            <a:ext cx="8033694" cy="3413202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softEdge rad="203200"/>
          </a:effectLst>
        </p:spPr>
      </p:pic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1" name="Isosceles Triangle 1060">
            <a:hlinkClick r:id="rId6"/>
          </p:cNvPr>
          <p:cNvSpPr/>
          <p:nvPr/>
        </p:nvSpPr>
        <p:spPr>
          <a:xfrm rot="5400000">
            <a:off x="419442" y="6090327"/>
            <a:ext cx="344905" cy="292084"/>
          </a:xfrm>
          <a:prstGeom prst="triangl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21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059807"/>
              </p:ext>
            </p:extLst>
          </p:nvPr>
        </p:nvGraphicFramePr>
        <p:xfrm>
          <a:off x="1878849" y="1851607"/>
          <a:ext cx="8067257" cy="4139073"/>
        </p:xfrm>
        <a:graphic>
          <a:graphicData uri="http://schemas.openxmlformats.org/drawingml/2006/table">
            <a:tbl>
              <a:tblPr/>
              <a:tblGrid>
                <a:gridCol w="268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56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Creative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Spatially aware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Using diagrams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Analytical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Using diagrams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Numerical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Spatially aware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Analytical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Numerical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4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Attention to detail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Advising others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Assessing risk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Organisation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Leadership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Planning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Creative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Analytical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Visual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Char char="•"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83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817093"/>
              </p:ext>
            </p:extLst>
          </p:nvPr>
        </p:nvGraphicFramePr>
        <p:xfrm>
          <a:off x="1878849" y="1860885"/>
          <a:ext cx="8067256" cy="4129796"/>
        </p:xfrm>
        <a:graphic>
          <a:graphicData uri="http://schemas.openxmlformats.org/drawingml/2006/table">
            <a:tbl>
              <a:tblPr/>
              <a:tblGrid>
                <a:gridCol w="268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54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  <a:defRPr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Construction manager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Electrical engineer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Sound engineer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43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Health and safety advisor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  <a:defRPr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Project manager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  <a:defRPr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Lighting engineer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anose="02020603050405020304" pitchFamily="18" charset="0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58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5059" y="2021645"/>
            <a:ext cx="8921579" cy="250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Between sessions: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Sign up to Isaac Physics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Have a go at the first Isaac Physics assignment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Watch the electrical engineer video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45059" y="4761669"/>
            <a:ext cx="892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Any problems? Email</a:t>
            </a:r>
            <a:r>
              <a:rPr lang="en-GB" sz="2000"/>
              <a:t>: </a:t>
            </a:r>
            <a:r>
              <a:rPr lang="en-GB" sz="2000" b="1"/>
              <a:t>outreach@</a:t>
            </a:r>
            <a:r>
              <a:rPr lang="en-GB" sz="2000" b="1" dirty="0"/>
              <a:t>bath.ac.uk</a:t>
            </a:r>
          </a:p>
        </p:txBody>
      </p:sp>
    </p:spTree>
    <p:extLst>
      <p:ext uri="{BB962C8B-B14F-4D97-AF65-F5344CB8AC3E}">
        <p14:creationId xmlns:p14="http://schemas.microsoft.com/office/powerpoint/2010/main" val="2837335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1057"/>
          <p:cNvPicPr>
            <a:picLocks noChangeAspect="1"/>
          </p:cNvPicPr>
          <p:nvPr/>
        </p:nvPicPr>
        <p:blipFill rotWithShape="1">
          <a:blip r:embed="rId2"/>
          <a:srcRect l="13945" t="1179" r="15688" b="47613"/>
          <a:stretch/>
        </p:blipFill>
        <p:spPr>
          <a:xfrm>
            <a:off x="0" y="1"/>
            <a:ext cx="12212428" cy="6914146"/>
          </a:xfrm>
          <a:prstGeom prst="rect">
            <a:avLst/>
          </a:prstGeom>
        </p:spPr>
      </p:pic>
      <p:pic>
        <p:nvPicPr>
          <p:cNvPr id="1057" name="Picture 1056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465" y="828515"/>
            <a:ext cx="8033694" cy="3413202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softEdge rad="203200"/>
          </a:effectLst>
        </p:spPr>
      </p:pic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1F9F3-198C-4484-B629-019DA3A8AD11}"/>
              </a:ext>
            </a:extLst>
          </p:cNvPr>
          <p:cNvSpPr txBox="1"/>
          <p:nvPr/>
        </p:nvSpPr>
        <p:spPr>
          <a:xfrm>
            <a:off x="4509857" y="3932808"/>
            <a:ext cx="3425938" cy="1107996"/>
          </a:xfrm>
          <a:prstGeom prst="rect">
            <a:avLst/>
          </a:prstGeom>
          <a:solidFill>
            <a:srgbClr val="FFFFFF">
              <a:alpha val="76078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GB" sz="6600" b="1" dirty="0"/>
              <a:t>Session 2</a:t>
            </a:r>
          </a:p>
        </p:txBody>
      </p:sp>
    </p:spTree>
    <p:extLst>
      <p:ext uri="{BB962C8B-B14F-4D97-AF65-F5344CB8AC3E}">
        <p14:creationId xmlns:p14="http://schemas.microsoft.com/office/powerpoint/2010/main" val="245745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2712" y="1971142"/>
            <a:ext cx="8213125" cy="2740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Discussion question: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endParaRPr lang="en-GB" sz="32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32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are the advantages and disadvantages of renewable vs. non-renewable energy sources?</a:t>
            </a:r>
            <a:endParaRPr lang="en-GB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41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02712" y="1971142"/>
            <a:ext cx="8213125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32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is an electrical engineer? What do they do at a music festival?</a:t>
            </a:r>
            <a:endParaRPr lang="en-GB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90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51063" y="1805359"/>
          <a:ext cx="7838596" cy="3984770"/>
        </p:xfrm>
        <a:graphic>
          <a:graphicData uri="http://schemas.openxmlformats.org/drawingml/2006/table">
            <a:tbl>
              <a:tblPr/>
              <a:tblGrid>
                <a:gridCol w="149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3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Symbol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  <a:endParaRPr lang="en-GB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</a:t>
                      </a:r>
                      <a:endParaRPr lang="en-GB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Resistance</a:t>
                      </a:r>
                      <a:endParaRPr lang="en-GB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278526" y="2814647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8526" y="4390661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8526" y="3602654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8526" y="5178668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7545" y="2700185"/>
            <a:ext cx="105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amperes (A)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3957" y="4254786"/>
            <a:ext cx="98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ohms (</a:t>
            </a:r>
            <a:r>
              <a:rPr lang="el-GR" dirty="0">
                <a:cs typeface="Times New Roman" panose="02020603050405020304" pitchFamily="18" charset="0"/>
              </a:rPr>
              <a:t>Ω</a:t>
            </a:r>
            <a:r>
              <a:rPr lang="en-GB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7546" y="3602654"/>
            <a:ext cx="105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volts 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6207" y="5056950"/>
            <a:ext cx="105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watts (W)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9663" y="2676147"/>
            <a:ext cx="267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Flow of electric charge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9662" y="3455265"/>
            <a:ext cx="433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Difference in electrical potential between two points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9662" y="4254786"/>
            <a:ext cx="433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Hindrance to the flow of charge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9662" y="5050032"/>
            <a:ext cx="433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Energy transferred per unit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22143" y="2748029"/>
            <a:ext cx="1249989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200" dirty="0"/>
              <a:t> = </a:t>
            </a:r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22144" y="4113762"/>
            <a:ext cx="1249987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200" dirty="0"/>
              <a:t> = </a:t>
            </a:r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27113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3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Table 1026"/>
          <p:cNvGraphicFramePr>
            <a:graphicFrameLocks noGrp="1"/>
          </p:cNvGraphicFramePr>
          <p:nvPr/>
        </p:nvGraphicFramePr>
        <p:xfrm>
          <a:off x="2541863" y="1754856"/>
          <a:ext cx="6895753" cy="4348066"/>
        </p:xfrm>
        <a:graphic>
          <a:graphicData uri="http://schemas.openxmlformats.org/drawingml/2006/table">
            <a:tbl>
              <a:tblPr/>
              <a:tblGrid>
                <a:gridCol w="1714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7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Symbol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Symbol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818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59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459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9" name="Control 38"/>
          <p:cNvSpPr>
            <a:spLocks noChangeArrowheads="1" noChangeShapeType="1"/>
          </p:cNvSpPr>
          <p:nvPr/>
        </p:nvSpPr>
        <p:spPr bwMode="auto">
          <a:xfrm>
            <a:off x="7434883" y="8009193"/>
            <a:ext cx="6895088" cy="434738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6634141" y="5124751"/>
            <a:ext cx="444500" cy="544512"/>
            <a:chOff x="114395506" y="114057953"/>
            <a:chExt cx="443753" cy="544606"/>
          </a:xfrm>
        </p:grpSpPr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114395506" y="114219318"/>
              <a:ext cx="67235" cy="242047"/>
            </a:xfrm>
            <a:prstGeom prst="rect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 rot="5400000">
              <a:off x="114378697" y="114141997"/>
              <a:ext cx="544606" cy="376518"/>
            </a:xfrm>
            <a:custGeom>
              <a:avLst/>
              <a:gdLst>
                <a:gd name="G0" fmla="+- 6838 0 0"/>
                <a:gd name="G1" fmla="+- 21600 0 6838"/>
                <a:gd name="G2" fmla="*/ 6838 1 2"/>
                <a:gd name="G3" fmla="+- 21600 0 G2"/>
                <a:gd name="G4" fmla="+/ 6838 21600 2"/>
                <a:gd name="G5" fmla="+/ G1 0 2"/>
                <a:gd name="G6" fmla="*/ 21600 21600 6838"/>
                <a:gd name="G7" fmla="*/ G6 1 2"/>
                <a:gd name="G8" fmla="+- 21600 0 G7"/>
                <a:gd name="G9" fmla="*/ 21600 1 2"/>
                <a:gd name="G10" fmla="+- 6838 0 G9"/>
                <a:gd name="G11" fmla="?: G10 G8 0"/>
                <a:gd name="G12" fmla="?: G10 G7 21600"/>
                <a:gd name="T0" fmla="*/ 18181 w 21600"/>
                <a:gd name="T1" fmla="*/ 10800 h 21600"/>
                <a:gd name="T2" fmla="*/ 10800 w 21600"/>
                <a:gd name="T3" fmla="*/ 21600 h 21600"/>
                <a:gd name="T4" fmla="*/ 3419 w 21600"/>
                <a:gd name="T5" fmla="*/ 10800 h 21600"/>
                <a:gd name="T6" fmla="*/ 10800 w 21600"/>
                <a:gd name="T7" fmla="*/ 0 h 21600"/>
                <a:gd name="T8" fmla="*/ 5219 w 21600"/>
                <a:gd name="T9" fmla="*/ 5219 h 21600"/>
                <a:gd name="T10" fmla="*/ 16381 w 21600"/>
                <a:gd name="T11" fmla="*/ 1638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838" y="21600"/>
                  </a:lnTo>
                  <a:lnTo>
                    <a:pt x="14762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3304034" y="2383080"/>
            <a:ext cx="149225" cy="646113"/>
            <a:chOff x="111220624" y="112706524"/>
            <a:chExt cx="147917" cy="645458"/>
          </a:xfrm>
        </p:grpSpPr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111220624" y="112894782"/>
              <a:ext cx="147917" cy="2756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111240794" y="112706524"/>
              <a:ext cx="114300" cy="645458"/>
              <a:chOff x="111933319" y="112316560"/>
              <a:chExt cx="114300" cy="645458"/>
            </a:xfrm>
          </p:grpSpPr>
          <p:cxnSp>
            <p:nvCxnSpPr>
              <p:cNvPr id="3104" name="AutoShape 32"/>
              <p:cNvCxnSpPr>
                <a:cxnSpLocks noChangeShapeType="1"/>
              </p:cNvCxnSpPr>
              <p:nvPr/>
            </p:nvCxnSpPr>
            <p:spPr bwMode="auto">
              <a:xfrm>
                <a:off x="111933319" y="112316560"/>
                <a:ext cx="1" cy="645458"/>
              </a:xfrm>
              <a:prstGeom prst="straightConnector1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05" name="AutoShape 33"/>
              <p:cNvCxnSpPr>
                <a:cxnSpLocks noChangeShapeType="1"/>
              </p:cNvCxnSpPr>
              <p:nvPr/>
            </p:nvCxnSpPr>
            <p:spPr bwMode="auto">
              <a:xfrm>
                <a:off x="112047618" y="112504818"/>
                <a:ext cx="1" cy="295834"/>
              </a:xfrm>
              <a:prstGeom prst="straightConnector1">
                <a:avLst/>
              </a:prstGeom>
              <a:noFill/>
              <a:ln w="4445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1" name="AutoShape 34"/>
          <p:cNvSpPr>
            <a:spLocks noChangeArrowheads="1"/>
          </p:cNvSpPr>
          <p:nvPr/>
        </p:nvSpPr>
        <p:spPr bwMode="auto">
          <a:xfrm>
            <a:off x="3159572" y="3901702"/>
            <a:ext cx="477977" cy="484187"/>
          </a:xfrm>
          <a:prstGeom prst="flowChartSummingJunction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" name="Oval 35"/>
          <p:cNvSpPr>
            <a:spLocks noChangeArrowheads="1"/>
          </p:cNvSpPr>
          <p:nvPr/>
        </p:nvSpPr>
        <p:spPr bwMode="auto">
          <a:xfrm>
            <a:off x="3159572" y="5154913"/>
            <a:ext cx="477977" cy="484188"/>
          </a:xfrm>
          <a:prstGeom prst="ellipse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5" name="Oval 36"/>
          <p:cNvSpPr>
            <a:spLocks noChangeArrowheads="1"/>
          </p:cNvSpPr>
          <p:nvPr/>
        </p:nvSpPr>
        <p:spPr bwMode="auto">
          <a:xfrm>
            <a:off x="6581613" y="2470040"/>
            <a:ext cx="497028" cy="484188"/>
          </a:xfrm>
          <a:prstGeom prst="ellipse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6" name="Oval 37"/>
          <p:cNvSpPr>
            <a:spLocks noChangeArrowheads="1"/>
          </p:cNvSpPr>
          <p:nvPr/>
        </p:nvSpPr>
        <p:spPr bwMode="auto">
          <a:xfrm>
            <a:off x="6581613" y="3901701"/>
            <a:ext cx="497028" cy="484187"/>
          </a:xfrm>
          <a:prstGeom prst="ellipse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2136" y="2521470"/>
            <a:ext cx="7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40671" y="3959128"/>
            <a:ext cx="7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Lamp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66568" y="5212120"/>
            <a:ext cx="85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30573" y="2509465"/>
            <a:ext cx="107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Ammeter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30572" y="3870724"/>
            <a:ext cx="122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Voltmeter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30572" y="5148818"/>
            <a:ext cx="122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1672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67927" y="1574585"/>
            <a:ext cx="3638249" cy="3132265"/>
            <a:chOff x="2386062" y="1326761"/>
            <a:chExt cx="3638249" cy="3132265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2701624" y="1764228"/>
              <a:ext cx="3322687" cy="2432319"/>
            </a:xfrm>
            <a:prstGeom prst="rect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2386062" y="2665411"/>
              <a:ext cx="631125" cy="629953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260874" y="1326761"/>
              <a:ext cx="204187" cy="839936"/>
              <a:chOff x="111220624" y="112706524"/>
              <a:chExt cx="147917" cy="645458"/>
            </a:xfrm>
          </p:grpSpPr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111220624" y="112894782"/>
                <a:ext cx="147917" cy="2756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111240794" y="112706524"/>
                <a:ext cx="114300" cy="645458"/>
                <a:chOff x="111933319" y="112316560"/>
                <a:chExt cx="114300" cy="645458"/>
              </a:xfrm>
            </p:grpSpPr>
            <p:cxnSp>
              <p:nvCxnSpPr>
                <p:cNvPr id="1032" name="AutoShape 8"/>
                <p:cNvCxnSpPr>
                  <a:cxnSpLocks noChangeShapeType="1"/>
                </p:cNvCxnSpPr>
                <p:nvPr/>
              </p:nvCxnSpPr>
              <p:spPr bwMode="auto">
                <a:xfrm>
                  <a:off x="111933319" y="112316560"/>
                  <a:ext cx="1" cy="645458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3" name="AutoShape 9"/>
                <p:cNvCxnSpPr>
                  <a:cxnSpLocks noChangeShapeType="1"/>
                </p:cNvCxnSpPr>
                <p:nvPr/>
              </p:nvCxnSpPr>
              <p:spPr bwMode="auto">
                <a:xfrm>
                  <a:off x="112047618" y="112504818"/>
                  <a:ext cx="1" cy="295834"/>
                </a:xfrm>
                <a:prstGeom prst="straightConnector1">
                  <a:avLst/>
                </a:prstGeom>
                <a:noFill/>
                <a:ln w="4445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3973156" y="3837823"/>
              <a:ext cx="603281" cy="621203"/>
            </a:xfrm>
            <a:prstGeom prst="flowChartSummingJunction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83488" y="1574585"/>
            <a:ext cx="3322687" cy="4095909"/>
            <a:chOff x="7238575" y="1659904"/>
            <a:chExt cx="3322687" cy="4095909"/>
          </a:xfrm>
        </p:grpSpPr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7238575" y="3978512"/>
              <a:ext cx="3322687" cy="1466699"/>
            </a:xfrm>
            <a:prstGeom prst="rect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238575" y="1659904"/>
              <a:ext cx="3322687" cy="4095909"/>
              <a:chOff x="7238575" y="1659904"/>
              <a:chExt cx="3322687" cy="4095909"/>
            </a:xfrm>
          </p:grpSpPr>
          <p:sp>
            <p:nvSpPr>
              <p:cNvPr id="24" name="Rectangle 3"/>
              <p:cNvSpPr>
                <a:spLocks noChangeArrowheads="1"/>
              </p:cNvSpPr>
              <p:nvPr/>
            </p:nvSpPr>
            <p:spPr bwMode="auto">
              <a:xfrm>
                <a:off x="7238575" y="2097372"/>
                <a:ext cx="3322687" cy="1881140"/>
              </a:xfrm>
              <a:prstGeom prst="rect">
                <a:avLst/>
              </a:prstGeom>
              <a:noFill/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26" name="Group 25"/>
              <p:cNvGrpSpPr>
                <a:grpSpLocks/>
              </p:cNvGrpSpPr>
              <p:nvPr/>
            </p:nvGrpSpPr>
            <p:grpSpPr bwMode="auto">
              <a:xfrm>
                <a:off x="8797825" y="1659904"/>
                <a:ext cx="204187" cy="839936"/>
                <a:chOff x="111220624" y="112706524"/>
                <a:chExt cx="147917" cy="645458"/>
              </a:xfrm>
            </p:grpSpPr>
            <p:sp>
              <p:nvSpPr>
                <p:cNvPr id="28" name="Rectangle 6"/>
                <p:cNvSpPr>
                  <a:spLocks noChangeArrowheads="1"/>
                </p:cNvSpPr>
                <p:nvPr/>
              </p:nvSpPr>
              <p:spPr bwMode="auto">
                <a:xfrm>
                  <a:off x="111220624" y="112894782"/>
                  <a:ext cx="147917" cy="27566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grpSp>
              <p:nvGrpSpPr>
                <p:cNvPr id="29" name="Group 7"/>
                <p:cNvGrpSpPr>
                  <a:grpSpLocks/>
                </p:cNvGrpSpPr>
                <p:nvPr/>
              </p:nvGrpSpPr>
              <p:grpSpPr bwMode="auto">
                <a:xfrm>
                  <a:off x="111240794" y="112706524"/>
                  <a:ext cx="114300" cy="645458"/>
                  <a:chOff x="111933319" y="112316560"/>
                  <a:chExt cx="114300" cy="645458"/>
                </a:xfrm>
              </p:grpSpPr>
              <p:cxnSp>
                <p:nvCxnSpPr>
                  <p:cNvPr id="30" name="AutoShape 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1933319" y="112316560"/>
                    <a:ext cx="1" cy="645458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1" name="AutoShape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2047618" y="112504818"/>
                    <a:ext cx="1" cy="295834"/>
                  </a:xfrm>
                  <a:prstGeom prst="straightConnector1">
                    <a:avLst/>
                  </a:prstGeom>
                  <a:noFill/>
                  <a:ln w="4445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27" name="AutoShape 10"/>
              <p:cNvSpPr>
                <a:spLocks noChangeArrowheads="1"/>
              </p:cNvSpPr>
              <p:nvPr/>
            </p:nvSpPr>
            <p:spPr bwMode="auto">
              <a:xfrm>
                <a:off x="8532079" y="3641666"/>
                <a:ext cx="603281" cy="621203"/>
              </a:xfrm>
              <a:prstGeom prst="flowChartSummingJunction">
                <a:avLst/>
              </a:prstGeom>
              <a:solidFill>
                <a:srgbClr val="FFFFFF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Oval 4"/>
              <p:cNvSpPr>
                <a:spLocks noChangeArrowheads="1"/>
              </p:cNvSpPr>
              <p:nvPr/>
            </p:nvSpPr>
            <p:spPr bwMode="auto">
              <a:xfrm>
                <a:off x="8524027" y="5125860"/>
                <a:ext cx="631125" cy="629953"/>
              </a:xfrm>
              <a:prstGeom prst="ellipse">
                <a:avLst/>
              </a:prstGeom>
              <a:solidFill>
                <a:srgbClr val="FFFFFF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71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5059" y="2021645"/>
            <a:ext cx="89215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Between sessions: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Have a go at the next Isaac Physics assignment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Watch the sound engineer video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Watch the lighting engineer video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45059" y="4761669"/>
            <a:ext cx="892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Any problems? Email: </a:t>
            </a:r>
            <a:r>
              <a:rPr lang="en-GB" sz="2000" b="1" dirty="0"/>
              <a:t>outreach@bath.ac.uk</a:t>
            </a:r>
          </a:p>
        </p:txBody>
      </p:sp>
    </p:spTree>
    <p:extLst>
      <p:ext uri="{BB962C8B-B14F-4D97-AF65-F5344CB8AC3E}">
        <p14:creationId xmlns:p14="http://schemas.microsoft.com/office/powerpoint/2010/main" val="62029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87116" y="2143125"/>
            <a:ext cx="9930063" cy="3983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dirty="0"/>
              <a:t>Practice makes perfect!</a:t>
            </a:r>
          </a:p>
          <a:p>
            <a:pPr marL="0" indent="0">
              <a:buNone/>
            </a:pPr>
            <a:endParaRPr lang="en-GB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87115" y="2143125"/>
            <a:ext cx="9930063" cy="3983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dirty="0"/>
              <a:t>Practice makes </a:t>
            </a:r>
            <a:r>
              <a:rPr lang="en-GB" altLang="en-US" strike="sngStrike" dirty="0">
                <a:solidFill>
                  <a:srgbClr val="FF0000"/>
                </a:solidFill>
              </a:rPr>
              <a:t>perfect!</a:t>
            </a:r>
            <a:r>
              <a:rPr lang="en-GB" altLang="en-US" dirty="0">
                <a:solidFill>
                  <a:srgbClr val="FF0000"/>
                </a:solidFill>
              </a:rPr>
              <a:t> better!</a:t>
            </a:r>
          </a:p>
          <a:p>
            <a:pPr marL="0" indent="0">
              <a:buNone/>
            </a:pPr>
            <a:endParaRPr lang="en-GB" altLang="en-US" dirty="0"/>
          </a:p>
        </p:txBody>
      </p:sp>
      <p:pic>
        <p:nvPicPr>
          <p:cNvPr id="10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12" y="3189894"/>
            <a:ext cx="4466015" cy="20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4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1057"/>
          <p:cNvPicPr>
            <a:picLocks noChangeAspect="1"/>
          </p:cNvPicPr>
          <p:nvPr/>
        </p:nvPicPr>
        <p:blipFill rotWithShape="1">
          <a:blip r:embed="rId2"/>
          <a:srcRect l="13945" t="1179" r="15688" b="47613"/>
          <a:stretch/>
        </p:blipFill>
        <p:spPr>
          <a:xfrm>
            <a:off x="0" y="1"/>
            <a:ext cx="12212428" cy="6914146"/>
          </a:xfrm>
          <a:prstGeom prst="rect">
            <a:avLst/>
          </a:prstGeom>
        </p:spPr>
      </p:pic>
      <p:pic>
        <p:nvPicPr>
          <p:cNvPr id="1057" name="Picture 1056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465" y="828515"/>
            <a:ext cx="8033694" cy="3413202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softEdge rad="203200"/>
          </a:effectLst>
        </p:spPr>
      </p:pic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1F9F3-198C-4484-B629-019DA3A8AD11}"/>
              </a:ext>
            </a:extLst>
          </p:cNvPr>
          <p:cNvSpPr txBox="1"/>
          <p:nvPr/>
        </p:nvSpPr>
        <p:spPr>
          <a:xfrm>
            <a:off x="4509857" y="3932808"/>
            <a:ext cx="3425938" cy="1107996"/>
          </a:xfrm>
          <a:prstGeom prst="rect">
            <a:avLst/>
          </a:prstGeom>
          <a:solidFill>
            <a:srgbClr val="FFFFFF">
              <a:alpha val="76078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GB" sz="6600" b="1" dirty="0"/>
              <a:t>Session 3</a:t>
            </a:r>
          </a:p>
        </p:txBody>
      </p:sp>
    </p:spTree>
    <p:extLst>
      <p:ext uri="{BB962C8B-B14F-4D97-AF65-F5344CB8AC3E}">
        <p14:creationId xmlns:p14="http://schemas.microsoft.com/office/powerpoint/2010/main" val="426959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1665" y="2044400"/>
            <a:ext cx="3517558" cy="2740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Discussion question: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endParaRPr lang="en-GB" sz="32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32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colour is the dress?</a:t>
            </a:r>
            <a:endParaRPr lang="en-GB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 descr="https://upload.wikimedia.org/wikipedia/en/a/a8/The_Dress_%28viral_phenomenon%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40" y="2047082"/>
            <a:ext cx="2950514" cy="393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184" y="2044400"/>
            <a:ext cx="391477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02712" y="1971142"/>
            <a:ext cx="8213125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32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is a sound engineer? What do they do at a music festival?</a:t>
            </a:r>
            <a:endParaRPr lang="en-GB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73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02712" y="1971142"/>
            <a:ext cx="8213125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32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is a lighting engineer? What do they do at a music festival?</a:t>
            </a:r>
            <a:endParaRPr lang="en-GB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28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51063" y="1805359"/>
          <a:ext cx="8623566" cy="3984770"/>
        </p:xfrm>
        <a:graphic>
          <a:graphicData uri="http://schemas.openxmlformats.org/drawingml/2006/table">
            <a:tbl>
              <a:tblPr/>
              <a:tblGrid>
                <a:gridCol w="149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3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2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Symbol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Units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Light wave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Sound wave</a:t>
                      </a:r>
                      <a:endParaRPr kumimoji="0" lang="en-GB" sz="140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Wavelength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Speed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Amplitude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278526" y="2814647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8526" y="3602654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cs typeface="Times New Roman" panose="02020603050405020304" pitchFamily="18" charset="0"/>
              </a:rPr>
              <a:t>λ</a:t>
            </a: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7545" y="2700185"/>
            <a:ext cx="105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hertz (Hz)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7546" y="3502349"/>
            <a:ext cx="105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metres (m)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8830" y="2705793"/>
            <a:ext cx="267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Colour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31144" y="2678667"/>
            <a:ext cx="215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Pitch</a:t>
            </a:r>
          </a:p>
        </p:txBody>
      </p:sp>
    </p:spTree>
    <p:extLst>
      <p:ext uri="{BB962C8B-B14F-4D97-AF65-F5344CB8AC3E}">
        <p14:creationId xmlns:p14="http://schemas.microsoft.com/office/powerpoint/2010/main" val="5921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3" grpId="0"/>
      <p:bldP spid="15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42625" y="1659904"/>
            <a:ext cx="6643687" cy="4545013"/>
            <a:chOff x="110674400" y="106032447"/>
            <a:chExt cx="6642683" cy="454409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74400" y="106032447"/>
              <a:ext cx="6642683" cy="454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cxnSp>
          <p:nvCxnSpPr>
            <p:cNvPr id="3" name="AutoShape 4"/>
            <p:cNvCxnSpPr>
              <a:cxnSpLocks noChangeShapeType="1"/>
            </p:cNvCxnSpPr>
            <p:nvPr/>
          </p:nvCxnSpPr>
          <p:spPr bwMode="auto">
            <a:xfrm>
              <a:off x="112472577" y="106702411"/>
              <a:ext cx="3711389" cy="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>
              <a:off x="112472576" y="106857051"/>
              <a:ext cx="1" cy="1290921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6020936" y="1806783"/>
            <a:ext cx="35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λ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997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51063" y="1805359"/>
          <a:ext cx="8623566" cy="3984770"/>
        </p:xfrm>
        <a:graphic>
          <a:graphicData uri="http://schemas.openxmlformats.org/drawingml/2006/table">
            <a:tbl>
              <a:tblPr/>
              <a:tblGrid>
                <a:gridCol w="149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3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2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Symbol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Units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Light wave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Sound wave</a:t>
                      </a:r>
                      <a:endParaRPr kumimoji="0" lang="en-GB" sz="140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Wavelength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Speed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Amplitude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278526" y="2814647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8525" y="4390661"/>
            <a:ext cx="69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v or 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8526" y="3602654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cs typeface="Times New Roman" panose="02020603050405020304" pitchFamily="18" charset="0"/>
              </a:rPr>
              <a:t>λ</a:t>
            </a: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8526" y="5178668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7545" y="2700185"/>
            <a:ext cx="105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hertz (Hz)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3956" y="4254786"/>
            <a:ext cx="143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metres per second (ms</a:t>
            </a:r>
            <a:r>
              <a:rPr lang="en-GB" baseline="30000" dirty="0">
                <a:cs typeface="Times New Roman" panose="02020603050405020304" pitchFamily="18" charset="0"/>
              </a:rPr>
              <a:t>-1</a:t>
            </a:r>
            <a:r>
              <a:rPr lang="en-GB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7546" y="3502349"/>
            <a:ext cx="105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metres (m)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8830" y="2705793"/>
            <a:ext cx="267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Colour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8830" y="4279398"/>
            <a:ext cx="274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3.00 x 10</a:t>
            </a:r>
            <a:r>
              <a:rPr lang="en-GB" baseline="30000" dirty="0">
                <a:cs typeface="Times New Roman" panose="02020603050405020304" pitchFamily="18" charset="0"/>
              </a:rPr>
              <a:t>8</a:t>
            </a:r>
            <a:r>
              <a:rPr lang="en-GB" dirty="0">
                <a:cs typeface="Times New Roman" panose="02020603050405020304" pitchFamily="18" charset="0"/>
              </a:rPr>
              <a:t> ms</a:t>
            </a:r>
            <a:r>
              <a:rPr lang="en-GB" baseline="30000" dirty="0">
                <a:cs typeface="Times New Roman" panose="02020603050405020304" pitchFamily="18" charset="0"/>
              </a:rPr>
              <a:t>-1</a:t>
            </a:r>
            <a:r>
              <a:rPr lang="en-GB" dirty="0">
                <a:cs typeface="Times New Roman" panose="02020603050405020304" pitchFamily="18" charset="0"/>
              </a:rPr>
              <a:t> (in a vacuum)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31144" y="2678667"/>
            <a:ext cx="215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Pitch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8830" y="3507992"/>
            <a:ext cx="267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Colour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31144" y="3480866"/>
            <a:ext cx="215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Pitch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31144" y="4302794"/>
            <a:ext cx="27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343 ms</a:t>
            </a:r>
            <a:r>
              <a:rPr lang="en-GB" baseline="30000" dirty="0">
                <a:cs typeface="Times New Roman" panose="02020603050405020304" pitchFamily="18" charset="0"/>
              </a:rPr>
              <a:t>-1</a:t>
            </a:r>
            <a:r>
              <a:rPr lang="en-GB" dirty="0">
                <a:cs typeface="Times New Roman" panose="02020603050405020304" pitchFamily="18" charset="0"/>
              </a:rPr>
              <a:t> (in air)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28829" y="5143137"/>
            <a:ext cx="27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Intensity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1144" y="5121848"/>
            <a:ext cx="27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Volume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99729" y="2799624"/>
            <a:ext cx="1249989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200" dirty="0"/>
              <a:t> = </a:t>
            </a:r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l-G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GB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2" grpId="0"/>
      <p:bldP spid="23" grpId="0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42625" y="1659904"/>
            <a:ext cx="6643687" cy="4545013"/>
            <a:chOff x="110674400" y="106032447"/>
            <a:chExt cx="6642683" cy="454409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74400" y="106032447"/>
              <a:ext cx="6642683" cy="454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cxnSp>
          <p:nvCxnSpPr>
            <p:cNvPr id="3" name="AutoShape 4"/>
            <p:cNvCxnSpPr>
              <a:cxnSpLocks noChangeShapeType="1"/>
            </p:cNvCxnSpPr>
            <p:nvPr/>
          </p:nvCxnSpPr>
          <p:spPr bwMode="auto">
            <a:xfrm>
              <a:off x="112472577" y="106702411"/>
              <a:ext cx="3711389" cy="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>
              <a:off x="112472576" y="106857051"/>
              <a:ext cx="1" cy="1290921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6020936" y="1806783"/>
            <a:ext cx="35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λ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325871" y="2868655"/>
            <a:ext cx="35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862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Control 38"/>
          <p:cNvSpPr>
            <a:spLocks noChangeArrowheads="1" noChangeShapeType="1"/>
          </p:cNvSpPr>
          <p:nvPr/>
        </p:nvSpPr>
        <p:spPr bwMode="auto">
          <a:xfrm>
            <a:off x="7434883" y="8009193"/>
            <a:ext cx="6895088" cy="434738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90857" y="1676010"/>
          <a:ext cx="5344026" cy="4351338"/>
        </p:xfrm>
        <a:graphic>
          <a:graphicData uri="http://schemas.openxmlformats.org/drawingml/2006/table">
            <a:tbl>
              <a:tblPr/>
              <a:tblGrid>
                <a:gridCol w="2014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3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Sound level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Example 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of human hearing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Breathing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Rustling leaves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Whispering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Quiet library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conversation (from 1m distance)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cleaner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Alarm clock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Lawn mower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Motorcycle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Screaming baby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Thunderclap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8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130dB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of pain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58" marR="35958" marT="35958" marB="3595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727075" y="2984500"/>
            <a:ext cx="5435600" cy="43862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823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5059" y="2021645"/>
            <a:ext cx="8921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Between sessions: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Have a go at the next Isaac Physics assignment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Watch the construction engineer video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5059" y="4761669"/>
            <a:ext cx="892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Any problems? Email: </a:t>
            </a:r>
            <a:r>
              <a:rPr lang="en-GB" sz="2000" b="1" dirty="0"/>
              <a:t>outreach@bath.ac.uk</a:t>
            </a:r>
          </a:p>
        </p:txBody>
      </p:sp>
    </p:spTree>
    <p:extLst>
      <p:ext uri="{BB962C8B-B14F-4D97-AF65-F5344CB8AC3E}">
        <p14:creationId xmlns:p14="http://schemas.microsoft.com/office/powerpoint/2010/main" val="296463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152288" cy="47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66" y="1059652"/>
            <a:ext cx="4569185" cy="4053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048" y="1152932"/>
            <a:ext cx="4929831" cy="1786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356" y="3637649"/>
            <a:ext cx="5081201" cy="212355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395784" y="2046117"/>
            <a:ext cx="560173" cy="392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>
            <a:off x="8346216" y="3006811"/>
            <a:ext cx="394130" cy="5684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7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1057"/>
          <p:cNvPicPr>
            <a:picLocks noChangeAspect="1"/>
          </p:cNvPicPr>
          <p:nvPr/>
        </p:nvPicPr>
        <p:blipFill rotWithShape="1">
          <a:blip r:embed="rId2"/>
          <a:srcRect l="13945" t="1179" r="15688" b="47613"/>
          <a:stretch/>
        </p:blipFill>
        <p:spPr>
          <a:xfrm>
            <a:off x="0" y="1"/>
            <a:ext cx="12212428" cy="6914146"/>
          </a:xfrm>
          <a:prstGeom prst="rect">
            <a:avLst/>
          </a:prstGeom>
        </p:spPr>
      </p:pic>
      <p:pic>
        <p:nvPicPr>
          <p:cNvPr id="1057" name="Picture 1056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465" y="828515"/>
            <a:ext cx="8033694" cy="3413202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softEdge rad="203200"/>
          </a:effectLst>
        </p:spPr>
      </p:pic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1F9F3-198C-4484-B629-019DA3A8AD11}"/>
              </a:ext>
            </a:extLst>
          </p:cNvPr>
          <p:cNvSpPr txBox="1"/>
          <p:nvPr/>
        </p:nvSpPr>
        <p:spPr>
          <a:xfrm>
            <a:off x="4509857" y="3932808"/>
            <a:ext cx="3425938" cy="1107996"/>
          </a:xfrm>
          <a:prstGeom prst="rect">
            <a:avLst/>
          </a:prstGeom>
          <a:solidFill>
            <a:srgbClr val="FFFFFF">
              <a:alpha val="76078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GB" sz="6600" b="1" dirty="0"/>
              <a:t>Session 4</a:t>
            </a:r>
          </a:p>
        </p:txBody>
      </p:sp>
    </p:spTree>
    <p:extLst>
      <p:ext uri="{BB962C8B-B14F-4D97-AF65-F5344CB8AC3E}">
        <p14:creationId xmlns:p14="http://schemas.microsoft.com/office/powerpoint/2010/main" val="2293958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02712" y="1971142"/>
            <a:ext cx="8213125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32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is a construction engineer? What do they do at a music festival?</a:t>
            </a:r>
            <a:endParaRPr lang="en-GB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86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211669" y="2066822"/>
            <a:ext cx="7793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Mass</a:t>
            </a:r>
            <a:r>
              <a:rPr lang="en-GB" sz="2800" dirty="0"/>
              <a:t> – how much ‘stuff’ something is made of, measured in kilograms (kg)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1669" y="3272879"/>
            <a:ext cx="7793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Weight</a:t>
            </a:r>
            <a:r>
              <a:rPr lang="en-GB" sz="2800" dirty="0"/>
              <a:t> – force that gravitation exerts on an object, measured in </a:t>
            </a:r>
            <a:r>
              <a:rPr lang="en-GB" sz="2800" dirty="0" err="1"/>
              <a:t>newtons</a:t>
            </a:r>
            <a:r>
              <a:rPr lang="en-GB" sz="2800" dirty="0"/>
              <a:t> (N)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1669" y="4479008"/>
            <a:ext cx="7600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weight = mass x gravitational field strength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0691" y="5321380"/>
            <a:ext cx="1770827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cs typeface="Times New Roman" panose="02020603050405020304" pitchFamily="18" charset="0"/>
              </a:rPr>
              <a:t>F = mg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6051" y="5322157"/>
            <a:ext cx="641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On Earth, g = 9.81ms</a:t>
            </a:r>
            <a:r>
              <a:rPr lang="en-GB" sz="2800" baseline="30000" dirty="0"/>
              <a:t>-2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7340" y="1155981"/>
            <a:ext cx="311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Mass and Weight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109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51385" y="1136684"/>
            <a:ext cx="311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Force diagrams</a:t>
            </a:r>
            <a:endParaRPr lang="en-GB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3973061" y="3562981"/>
            <a:ext cx="4221162" cy="610887"/>
            <a:chOff x="3973061" y="3233469"/>
            <a:chExt cx="4221162" cy="610887"/>
          </a:xfrm>
        </p:grpSpPr>
        <p:cxnSp>
          <p:nvCxnSpPr>
            <p:cNvPr id="3075" name="AutoShape 3"/>
            <p:cNvCxnSpPr>
              <a:cxnSpLocks noChangeShapeType="1"/>
            </p:cNvCxnSpPr>
            <p:nvPr/>
          </p:nvCxnSpPr>
          <p:spPr bwMode="auto">
            <a:xfrm>
              <a:off x="3973061" y="3844356"/>
              <a:ext cx="4221162" cy="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505585" y="3233469"/>
              <a:ext cx="739376" cy="592207"/>
            </a:xfrm>
            <a:prstGeom prst="rect">
              <a:avLst/>
            </a:prstGeom>
            <a:solidFill>
              <a:srgbClr val="5B9BD5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5" name="Up Arrow 14"/>
          <p:cNvSpPr/>
          <p:nvPr/>
        </p:nvSpPr>
        <p:spPr>
          <a:xfrm rot="10800000">
            <a:off x="5689921" y="4173868"/>
            <a:ext cx="370703" cy="1481492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Up Arrow 15"/>
          <p:cNvSpPr/>
          <p:nvPr/>
        </p:nvSpPr>
        <p:spPr>
          <a:xfrm>
            <a:off x="5689920" y="2081489"/>
            <a:ext cx="370703" cy="1481492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941125" y="4539888"/>
            <a:ext cx="194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Weight of block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1125" y="2221313"/>
            <a:ext cx="2552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Reaction force of surface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36948" y="4907689"/>
            <a:ext cx="194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= mg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03734" y="2576489"/>
            <a:ext cx="194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= -mg</a:t>
            </a:r>
          </a:p>
        </p:txBody>
      </p:sp>
    </p:spTree>
    <p:extLst>
      <p:ext uri="{BB962C8B-B14F-4D97-AF65-F5344CB8AC3E}">
        <p14:creationId xmlns:p14="http://schemas.microsoft.com/office/powerpoint/2010/main" val="38749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648198" y="3054140"/>
            <a:ext cx="739376" cy="592207"/>
          </a:xfrm>
          <a:prstGeom prst="rect">
            <a:avLst/>
          </a:prstGeom>
          <a:solidFill>
            <a:srgbClr val="5B9BD5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Up Arrow 31"/>
          <p:cNvSpPr/>
          <p:nvPr/>
        </p:nvSpPr>
        <p:spPr>
          <a:xfrm>
            <a:off x="1988096" y="2915716"/>
            <a:ext cx="370703" cy="749311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937857" y="3665027"/>
            <a:ext cx="8347046" cy="121295"/>
          </a:xfrm>
          <a:prstGeom prst="rect">
            <a:avLst/>
          </a:prstGeom>
          <a:solidFill>
            <a:srgbClr val="92D050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 flipV="1">
            <a:off x="2023145" y="3795671"/>
            <a:ext cx="300606" cy="1332452"/>
          </a:xfrm>
          <a:prstGeom prst="rect">
            <a:avLst/>
          </a:prstGeom>
          <a:solidFill>
            <a:srgbClr val="92D050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 flipV="1">
            <a:off x="9863905" y="3795388"/>
            <a:ext cx="300606" cy="1332452"/>
          </a:xfrm>
          <a:prstGeom prst="rect">
            <a:avLst/>
          </a:prstGeom>
          <a:solidFill>
            <a:srgbClr val="92D050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Up Arrow 35"/>
          <p:cNvSpPr/>
          <p:nvPr/>
        </p:nvSpPr>
        <p:spPr>
          <a:xfrm>
            <a:off x="9828856" y="2915716"/>
            <a:ext cx="370703" cy="749311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p Arrow 30"/>
          <p:cNvSpPr/>
          <p:nvPr/>
        </p:nvSpPr>
        <p:spPr>
          <a:xfrm rot="10800000">
            <a:off x="5832533" y="3646347"/>
            <a:ext cx="370703" cy="1481492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Up Arrow 36"/>
          <p:cNvSpPr/>
          <p:nvPr/>
        </p:nvSpPr>
        <p:spPr>
          <a:xfrm rot="16200000">
            <a:off x="8112345" y="2094570"/>
            <a:ext cx="226125" cy="2877426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Up Arrow 37"/>
          <p:cNvSpPr/>
          <p:nvPr/>
        </p:nvSpPr>
        <p:spPr>
          <a:xfrm rot="16200000">
            <a:off x="3860562" y="2488224"/>
            <a:ext cx="226125" cy="2877426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Up Arrow 38"/>
          <p:cNvSpPr/>
          <p:nvPr/>
        </p:nvSpPr>
        <p:spPr>
          <a:xfrm rot="5400000">
            <a:off x="3868783" y="2104186"/>
            <a:ext cx="226125" cy="2877426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Up Arrow 39"/>
          <p:cNvSpPr/>
          <p:nvPr/>
        </p:nvSpPr>
        <p:spPr>
          <a:xfrm rot="5400000">
            <a:off x="8156101" y="2488224"/>
            <a:ext cx="226125" cy="2877426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6098852" y="4561426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Weight of block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80501" y="3054140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force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8558" y="3042112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force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72794" y="3153034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Compression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63277" y="3180966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Compression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92439" y="3949250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Tension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35741" y="3937887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Tension</a:t>
            </a:r>
          </a:p>
        </p:txBody>
      </p:sp>
    </p:spTree>
    <p:extLst>
      <p:ext uri="{BB962C8B-B14F-4D97-AF65-F5344CB8AC3E}">
        <p14:creationId xmlns:p14="http://schemas.microsoft.com/office/powerpoint/2010/main" val="18260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1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>
          <a:xfrm>
            <a:off x="2949146" y="2273643"/>
            <a:ext cx="2100649" cy="1688757"/>
          </a:xfrm>
          <a:prstGeom prst="triangle">
            <a:avLst/>
          </a:prstGeom>
          <a:solidFill>
            <a:schemeClr val="bg1"/>
          </a:solidFill>
          <a:ln w="114300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/>
          <p:cNvSpPr/>
          <p:nvPr/>
        </p:nvSpPr>
        <p:spPr>
          <a:xfrm>
            <a:off x="5219595" y="2273643"/>
            <a:ext cx="2100649" cy="1688757"/>
          </a:xfrm>
          <a:prstGeom prst="triangle">
            <a:avLst/>
          </a:prstGeom>
          <a:solidFill>
            <a:schemeClr val="bg1"/>
          </a:solidFill>
          <a:ln w="114300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/>
        </p:nvSpPr>
        <p:spPr>
          <a:xfrm rot="10800000">
            <a:off x="4084371" y="2211440"/>
            <a:ext cx="2100649" cy="1688757"/>
          </a:xfrm>
          <a:prstGeom prst="triangle">
            <a:avLst/>
          </a:prstGeom>
          <a:solidFill>
            <a:schemeClr val="bg1"/>
          </a:solidFill>
          <a:ln w="114300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 flipV="1">
            <a:off x="2858966" y="4015272"/>
            <a:ext cx="300606" cy="1332452"/>
          </a:xfrm>
          <a:prstGeom prst="rect">
            <a:avLst/>
          </a:prstGeom>
          <a:solidFill>
            <a:srgbClr val="92D050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 flipV="1">
            <a:off x="9318080" y="4015272"/>
            <a:ext cx="300606" cy="1332452"/>
          </a:xfrm>
          <a:prstGeom prst="rect">
            <a:avLst/>
          </a:prstGeom>
          <a:solidFill>
            <a:srgbClr val="92D050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Isosceles Triangle 15"/>
          <p:cNvSpPr/>
          <p:nvPr/>
        </p:nvSpPr>
        <p:spPr>
          <a:xfrm>
            <a:off x="7490044" y="2273642"/>
            <a:ext cx="2100649" cy="1688757"/>
          </a:xfrm>
          <a:prstGeom prst="triangle">
            <a:avLst/>
          </a:prstGeom>
          <a:solidFill>
            <a:schemeClr val="bg1"/>
          </a:solidFill>
          <a:ln w="114300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354820" y="2211439"/>
            <a:ext cx="2100649" cy="1688757"/>
          </a:xfrm>
          <a:prstGeom prst="triangle">
            <a:avLst/>
          </a:prstGeom>
          <a:solidFill>
            <a:schemeClr val="bg1"/>
          </a:solidFill>
          <a:ln w="114300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93253" y="3307989"/>
            <a:ext cx="739376" cy="592207"/>
          </a:xfrm>
          <a:prstGeom prst="rect">
            <a:avLst/>
          </a:prstGeom>
          <a:solidFill>
            <a:srgbClr val="5B9BD5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Up Arrow 21"/>
          <p:cNvSpPr/>
          <p:nvPr/>
        </p:nvSpPr>
        <p:spPr>
          <a:xfrm rot="12700117">
            <a:off x="3650523" y="2301781"/>
            <a:ext cx="226125" cy="634518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p Arrow 22"/>
          <p:cNvSpPr/>
          <p:nvPr/>
        </p:nvSpPr>
        <p:spPr>
          <a:xfrm rot="1995703">
            <a:off x="3058727" y="3300940"/>
            <a:ext cx="226125" cy="59856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Up Arrow 29"/>
          <p:cNvSpPr/>
          <p:nvPr/>
        </p:nvSpPr>
        <p:spPr>
          <a:xfrm rot="5400000">
            <a:off x="5568373" y="1906639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p Arrow 30"/>
          <p:cNvSpPr/>
          <p:nvPr/>
        </p:nvSpPr>
        <p:spPr>
          <a:xfrm rot="16200000">
            <a:off x="4471687" y="1906639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Up Arrow 31"/>
          <p:cNvSpPr/>
          <p:nvPr/>
        </p:nvSpPr>
        <p:spPr>
          <a:xfrm rot="5400000">
            <a:off x="7962604" y="1895024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Up Arrow 32"/>
          <p:cNvSpPr/>
          <p:nvPr/>
        </p:nvSpPr>
        <p:spPr>
          <a:xfrm rot="16200000">
            <a:off x="6826468" y="1906638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Up Arrow 39"/>
          <p:cNvSpPr/>
          <p:nvPr/>
        </p:nvSpPr>
        <p:spPr>
          <a:xfrm rot="2034082">
            <a:off x="5832222" y="2387867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Up Arrow 40"/>
          <p:cNvSpPr/>
          <p:nvPr/>
        </p:nvSpPr>
        <p:spPr>
          <a:xfrm rot="12863762">
            <a:off x="5337315" y="3170733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Up Arrow 41"/>
          <p:cNvSpPr/>
          <p:nvPr/>
        </p:nvSpPr>
        <p:spPr>
          <a:xfrm rot="1865116">
            <a:off x="8131200" y="2347700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Up Arrow 42"/>
          <p:cNvSpPr/>
          <p:nvPr/>
        </p:nvSpPr>
        <p:spPr>
          <a:xfrm rot="12776308">
            <a:off x="7612116" y="3180773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Up Arrow 43"/>
          <p:cNvSpPr/>
          <p:nvPr/>
        </p:nvSpPr>
        <p:spPr>
          <a:xfrm rot="19774326">
            <a:off x="4160103" y="2324327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Up Arrow 44"/>
          <p:cNvSpPr/>
          <p:nvPr/>
        </p:nvSpPr>
        <p:spPr>
          <a:xfrm rot="8826734">
            <a:off x="4679235" y="3139895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Up Arrow 45"/>
          <p:cNvSpPr/>
          <p:nvPr/>
        </p:nvSpPr>
        <p:spPr>
          <a:xfrm rot="5400000">
            <a:off x="4464904" y="3660540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Up Arrow 46"/>
          <p:cNvSpPr/>
          <p:nvPr/>
        </p:nvSpPr>
        <p:spPr>
          <a:xfrm rot="16200000">
            <a:off x="3328601" y="3660994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Up Arrow 47"/>
          <p:cNvSpPr/>
          <p:nvPr/>
        </p:nvSpPr>
        <p:spPr>
          <a:xfrm rot="5400000">
            <a:off x="8973887" y="3657430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Up Arrow 48"/>
          <p:cNvSpPr/>
          <p:nvPr/>
        </p:nvSpPr>
        <p:spPr>
          <a:xfrm rot="16200000">
            <a:off x="7846915" y="3657884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Up Arrow 49"/>
          <p:cNvSpPr/>
          <p:nvPr/>
        </p:nvSpPr>
        <p:spPr>
          <a:xfrm rot="8860416">
            <a:off x="8710992" y="2415910"/>
            <a:ext cx="226125" cy="634518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Up Arrow 50"/>
          <p:cNvSpPr/>
          <p:nvPr/>
        </p:nvSpPr>
        <p:spPr>
          <a:xfrm rot="19518492">
            <a:off x="9239811" y="3302775"/>
            <a:ext cx="226125" cy="59856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Up Arrow 51"/>
          <p:cNvSpPr/>
          <p:nvPr/>
        </p:nvSpPr>
        <p:spPr>
          <a:xfrm rot="19774326">
            <a:off x="6468129" y="2383835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Up Arrow 52"/>
          <p:cNvSpPr/>
          <p:nvPr/>
        </p:nvSpPr>
        <p:spPr>
          <a:xfrm rot="8826734">
            <a:off x="6987261" y="3199403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Up Arrow 55"/>
          <p:cNvSpPr/>
          <p:nvPr/>
        </p:nvSpPr>
        <p:spPr>
          <a:xfrm rot="5400000">
            <a:off x="6728179" y="3649361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Up Arrow 56"/>
          <p:cNvSpPr/>
          <p:nvPr/>
        </p:nvSpPr>
        <p:spPr>
          <a:xfrm rot="16200000">
            <a:off x="5601207" y="3649815"/>
            <a:ext cx="226125" cy="609599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Up Arrow 57"/>
          <p:cNvSpPr/>
          <p:nvPr/>
        </p:nvSpPr>
        <p:spPr>
          <a:xfrm rot="10800000">
            <a:off x="6090422" y="3919748"/>
            <a:ext cx="370703" cy="1481492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TextBox 58"/>
          <p:cNvSpPr txBox="1"/>
          <p:nvPr/>
        </p:nvSpPr>
        <p:spPr>
          <a:xfrm>
            <a:off x="6356741" y="4834827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Weight of block</a:t>
            </a:r>
          </a:p>
        </p:txBody>
      </p:sp>
      <p:sp>
        <p:nvSpPr>
          <p:cNvPr id="60" name="Up Arrow 59"/>
          <p:cNvSpPr/>
          <p:nvPr/>
        </p:nvSpPr>
        <p:spPr>
          <a:xfrm>
            <a:off x="2806765" y="3270908"/>
            <a:ext cx="370703" cy="749311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Up Arrow 60"/>
          <p:cNvSpPr/>
          <p:nvPr/>
        </p:nvSpPr>
        <p:spPr>
          <a:xfrm>
            <a:off x="9311833" y="3278961"/>
            <a:ext cx="370703" cy="749311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TextBox 61"/>
          <p:cNvSpPr txBox="1"/>
          <p:nvPr/>
        </p:nvSpPr>
        <p:spPr>
          <a:xfrm>
            <a:off x="9563478" y="3417385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force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47227" y="3397304"/>
            <a:ext cx="18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force</a:t>
            </a:r>
          </a:p>
        </p:txBody>
      </p:sp>
    </p:spTree>
    <p:extLst>
      <p:ext uri="{BB962C8B-B14F-4D97-AF65-F5344CB8AC3E}">
        <p14:creationId xmlns:p14="http://schemas.microsoft.com/office/powerpoint/2010/main" val="1307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/>
      <p:bldP spid="6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Control 38"/>
          <p:cNvSpPr>
            <a:spLocks noChangeArrowheads="1" noChangeShapeType="1"/>
          </p:cNvSpPr>
          <p:nvPr/>
        </p:nvSpPr>
        <p:spPr bwMode="auto">
          <a:xfrm>
            <a:off x="7434883" y="8009193"/>
            <a:ext cx="6895088" cy="434738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727075" y="2984500"/>
            <a:ext cx="5435600" cy="43862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P1330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9" y="1792460"/>
            <a:ext cx="3575170" cy="269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1330878-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94" y="1781280"/>
            <a:ext cx="3531558" cy="26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777" y="1802923"/>
            <a:ext cx="3436110" cy="2672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981" y="4471332"/>
            <a:ext cx="31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Fold over one corner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8194" y="4471332"/>
            <a:ext cx="312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Turn over the smallest fold you 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28194" y="4471332"/>
            <a:ext cx="312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Continue to fold/roll the paper as tightly as possible</a:t>
            </a:r>
          </a:p>
        </p:txBody>
      </p:sp>
    </p:spTree>
    <p:extLst>
      <p:ext uri="{BB962C8B-B14F-4D97-AF65-F5344CB8AC3E}">
        <p14:creationId xmlns:p14="http://schemas.microsoft.com/office/powerpoint/2010/main" val="5788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Control 38"/>
          <p:cNvSpPr>
            <a:spLocks noChangeArrowheads="1" noChangeShapeType="1"/>
          </p:cNvSpPr>
          <p:nvPr/>
        </p:nvSpPr>
        <p:spPr bwMode="auto">
          <a:xfrm>
            <a:off x="7434883" y="8009193"/>
            <a:ext cx="6895088" cy="434738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727075" y="2984500"/>
            <a:ext cx="5435600" cy="43862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814219" y="4530479"/>
            <a:ext cx="31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Tape down the corner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7052" y="4530479"/>
            <a:ext cx="31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Cut off weaker ends</a:t>
            </a:r>
          </a:p>
        </p:txBody>
      </p:sp>
      <p:pic>
        <p:nvPicPr>
          <p:cNvPr id="2050" name="Picture 2" descr="P13308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18" y="1851607"/>
            <a:ext cx="3605211" cy="26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13308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052" y="1851607"/>
            <a:ext cx="3695987" cy="26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5059" y="2021645"/>
            <a:ext cx="892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Between sessions: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Have a go at the next Isaac Physics assignment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5059" y="4761669"/>
            <a:ext cx="892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Any problems? Email Nerys at: </a:t>
            </a:r>
            <a:r>
              <a:rPr lang="en-GB" sz="2000" b="1" dirty="0"/>
              <a:t>outreach@bath.ac.uk</a:t>
            </a:r>
          </a:p>
        </p:txBody>
      </p:sp>
    </p:spTree>
    <p:extLst>
      <p:ext uri="{BB962C8B-B14F-4D97-AF65-F5344CB8AC3E}">
        <p14:creationId xmlns:p14="http://schemas.microsoft.com/office/powerpoint/2010/main" val="941664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1057"/>
          <p:cNvPicPr>
            <a:picLocks noChangeAspect="1"/>
          </p:cNvPicPr>
          <p:nvPr/>
        </p:nvPicPr>
        <p:blipFill rotWithShape="1">
          <a:blip r:embed="rId2"/>
          <a:srcRect l="13945" t="1179" r="15688" b="47613"/>
          <a:stretch/>
        </p:blipFill>
        <p:spPr>
          <a:xfrm>
            <a:off x="0" y="1"/>
            <a:ext cx="12212428" cy="6914146"/>
          </a:xfrm>
          <a:prstGeom prst="rect">
            <a:avLst/>
          </a:prstGeom>
        </p:spPr>
      </p:pic>
      <p:pic>
        <p:nvPicPr>
          <p:cNvPr id="1057" name="Picture 1056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465" y="828515"/>
            <a:ext cx="8033694" cy="3413202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softEdge rad="203200"/>
          </a:effectLst>
        </p:spPr>
      </p:pic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1F9F3-198C-4484-B629-019DA3A8AD11}"/>
              </a:ext>
            </a:extLst>
          </p:cNvPr>
          <p:cNvSpPr txBox="1"/>
          <p:nvPr/>
        </p:nvSpPr>
        <p:spPr>
          <a:xfrm>
            <a:off x="4509857" y="3932808"/>
            <a:ext cx="3425938" cy="1107996"/>
          </a:xfrm>
          <a:prstGeom prst="rect">
            <a:avLst/>
          </a:prstGeom>
          <a:solidFill>
            <a:srgbClr val="FFFFFF">
              <a:alpha val="76078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GB" sz="6600" b="1" dirty="0"/>
              <a:t>Session 5</a:t>
            </a:r>
          </a:p>
        </p:txBody>
      </p:sp>
    </p:spTree>
    <p:extLst>
      <p:ext uri="{BB962C8B-B14F-4D97-AF65-F5344CB8AC3E}">
        <p14:creationId xmlns:p14="http://schemas.microsoft.com/office/powerpoint/2010/main" val="3373770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152288" cy="47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6023336" y="2012454"/>
            <a:ext cx="560173" cy="392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>
            <a:off x="7886248" y="4147236"/>
            <a:ext cx="394130" cy="5684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54" y="1036544"/>
            <a:ext cx="5437208" cy="2736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83" y="1380803"/>
            <a:ext cx="4729303" cy="2241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537" y="4769193"/>
            <a:ext cx="3729552" cy="1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51063" y="1805359"/>
          <a:ext cx="7838596" cy="3984770"/>
        </p:xfrm>
        <a:graphic>
          <a:graphicData uri="http://schemas.openxmlformats.org/drawingml/2006/table">
            <a:tbl>
              <a:tblPr/>
              <a:tblGrid>
                <a:gridCol w="149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3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Symbol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  <a:endParaRPr lang="en-GB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</a:t>
                      </a:r>
                      <a:endParaRPr lang="en-GB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Resistance</a:t>
                      </a:r>
                      <a:endParaRPr lang="en-GB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278526" y="2814647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8526" y="4390661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8526" y="3602654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8526" y="5178668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7545" y="2700185"/>
            <a:ext cx="105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amperes (A)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3957" y="4254786"/>
            <a:ext cx="98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ohms (</a:t>
            </a:r>
            <a:r>
              <a:rPr lang="el-GR" dirty="0">
                <a:cs typeface="Times New Roman" panose="02020603050405020304" pitchFamily="18" charset="0"/>
              </a:rPr>
              <a:t>Ω</a:t>
            </a:r>
            <a:r>
              <a:rPr lang="en-GB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7546" y="3602654"/>
            <a:ext cx="105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volts 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6207" y="5056950"/>
            <a:ext cx="105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watts (W)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9663" y="2676147"/>
            <a:ext cx="267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Flow of electric charge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9662" y="3455265"/>
            <a:ext cx="433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Difference in electrical potential between two points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9662" y="4254786"/>
            <a:ext cx="433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Hindrance to the flow of charge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9662" y="5050032"/>
            <a:ext cx="433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Energy transferred per unit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22143" y="2748029"/>
            <a:ext cx="1249989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200" dirty="0"/>
              <a:t> = </a:t>
            </a:r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22144" y="4113762"/>
            <a:ext cx="1249987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200" dirty="0"/>
              <a:t> = </a:t>
            </a:r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2803497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51063" y="1805359"/>
          <a:ext cx="8623566" cy="3984770"/>
        </p:xfrm>
        <a:graphic>
          <a:graphicData uri="http://schemas.openxmlformats.org/drawingml/2006/table">
            <a:tbl>
              <a:tblPr/>
              <a:tblGrid>
                <a:gridCol w="149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3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2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Symbol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Units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Light wave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Sound wave</a:t>
                      </a:r>
                      <a:endParaRPr kumimoji="0" lang="en-GB" sz="140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Wavelength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Speed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9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Amplitude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278526" y="2814647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8525" y="4390661"/>
            <a:ext cx="69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v or 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8526" y="3602654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cs typeface="Times New Roman" panose="02020603050405020304" pitchFamily="18" charset="0"/>
              </a:rPr>
              <a:t>λ</a:t>
            </a: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8526" y="5178668"/>
            <a:ext cx="55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7545" y="2700185"/>
            <a:ext cx="105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hertz (Hz)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3956" y="4254786"/>
            <a:ext cx="143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metres per second (ms</a:t>
            </a:r>
            <a:r>
              <a:rPr lang="en-GB" baseline="30000" dirty="0">
                <a:cs typeface="Times New Roman" panose="02020603050405020304" pitchFamily="18" charset="0"/>
              </a:rPr>
              <a:t>-1</a:t>
            </a:r>
            <a:r>
              <a:rPr lang="en-GB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7546" y="3502349"/>
            <a:ext cx="105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metres (m)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8830" y="2705793"/>
            <a:ext cx="267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Colour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8830" y="4279398"/>
            <a:ext cx="274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3.00 x 10</a:t>
            </a:r>
            <a:r>
              <a:rPr lang="en-GB" baseline="30000" dirty="0">
                <a:cs typeface="Times New Roman" panose="02020603050405020304" pitchFamily="18" charset="0"/>
              </a:rPr>
              <a:t>8</a:t>
            </a:r>
            <a:r>
              <a:rPr lang="en-GB" dirty="0">
                <a:cs typeface="Times New Roman" panose="02020603050405020304" pitchFamily="18" charset="0"/>
              </a:rPr>
              <a:t> ms</a:t>
            </a:r>
            <a:r>
              <a:rPr lang="en-GB" baseline="30000" dirty="0">
                <a:cs typeface="Times New Roman" panose="02020603050405020304" pitchFamily="18" charset="0"/>
              </a:rPr>
              <a:t>-1</a:t>
            </a:r>
            <a:r>
              <a:rPr lang="en-GB" dirty="0">
                <a:cs typeface="Times New Roman" panose="02020603050405020304" pitchFamily="18" charset="0"/>
              </a:rPr>
              <a:t> (in a vacuum)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31144" y="2678667"/>
            <a:ext cx="215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Pitch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8830" y="3507992"/>
            <a:ext cx="267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Colour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31144" y="3480866"/>
            <a:ext cx="215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Pitch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31144" y="4302794"/>
            <a:ext cx="27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343 ms</a:t>
            </a:r>
            <a:r>
              <a:rPr lang="en-GB" baseline="30000" dirty="0">
                <a:cs typeface="Times New Roman" panose="02020603050405020304" pitchFamily="18" charset="0"/>
              </a:rPr>
              <a:t>-1</a:t>
            </a:r>
            <a:r>
              <a:rPr lang="en-GB" dirty="0">
                <a:cs typeface="Times New Roman" panose="02020603050405020304" pitchFamily="18" charset="0"/>
              </a:rPr>
              <a:t> (in air)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28829" y="5143137"/>
            <a:ext cx="27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Intensity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1144" y="5121848"/>
            <a:ext cx="27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Volume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99729" y="2799624"/>
            <a:ext cx="1249989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200" dirty="0"/>
              <a:t> = </a:t>
            </a:r>
            <a:r>
              <a:rPr lang="en-GB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l-G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GB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26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91256" y="2066822"/>
            <a:ext cx="7793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Mass</a:t>
            </a:r>
            <a:r>
              <a:rPr lang="en-GB" sz="2800" dirty="0"/>
              <a:t> – how much ‘stuff’ something is made of, measured in kilograms (kg)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256" y="3272879"/>
            <a:ext cx="7793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Weight</a:t>
            </a:r>
            <a:r>
              <a:rPr lang="en-GB" sz="2800" dirty="0"/>
              <a:t> – force that gravitation exerts on an object, measured in </a:t>
            </a:r>
            <a:r>
              <a:rPr lang="en-GB" sz="2800" dirty="0" err="1"/>
              <a:t>newtons</a:t>
            </a:r>
            <a:r>
              <a:rPr lang="en-GB" sz="2800" dirty="0"/>
              <a:t> (N)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256" y="4479008"/>
            <a:ext cx="7600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weight = mass x gravitational field strength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0278" y="5321380"/>
            <a:ext cx="1770827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cs typeface="Times New Roman" panose="02020603050405020304" pitchFamily="18" charset="0"/>
              </a:rPr>
              <a:t>F = mg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1689" y="5322157"/>
            <a:ext cx="641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On Earth, g = 9.81ms</a:t>
            </a:r>
            <a:r>
              <a:rPr lang="en-GB" sz="2800" baseline="30000" dirty="0"/>
              <a:t>-2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7340" y="1155981"/>
            <a:ext cx="311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Mass and Weight</a:t>
            </a:r>
            <a:endParaRPr lang="en-GB" sz="2800" dirty="0"/>
          </a:p>
        </p:txBody>
      </p:sp>
      <p:cxnSp>
        <p:nvCxnSpPr>
          <p:cNvPr id="14" name="AutoShape 3"/>
          <p:cNvCxnSpPr>
            <a:cxnSpLocks noChangeShapeType="1"/>
          </p:cNvCxnSpPr>
          <p:nvPr/>
        </p:nvCxnSpPr>
        <p:spPr bwMode="auto">
          <a:xfrm>
            <a:off x="8285297" y="4173868"/>
            <a:ext cx="2544890" cy="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9096077" y="3562981"/>
            <a:ext cx="739376" cy="592207"/>
          </a:xfrm>
          <a:prstGeom prst="rect">
            <a:avLst/>
          </a:prstGeom>
          <a:solidFill>
            <a:srgbClr val="5B9BD5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Up Arrow 15"/>
          <p:cNvSpPr/>
          <p:nvPr/>
        </p:nvSpPr>
        <p:spPr>
          <a:xfrm rot="10800000">
            <a:off x="9280413" y="4173868"/>
            <a:ext cx="370703" cy="1481492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Up Arrow 16"/>
          <p:cNvSpPr/>
          <p:nvPr/>
        </p:nvSpPr>
        <p:spPr>
          <a:xfrm>
            <a:off x="9280412" y="2081489"/>
            <a:ext cx="370703" cy="1481492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9531617" y="4539888"/>
            <a:ext cx="194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Weight of block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31617" y="2221313"/>
            <a:ext cx="222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Reaction force of surface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27440" y="4907689"/>
            <a:ext cx="194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= mg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30187" y="2591402"/>
            <a:ext cx="194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= -mg</a:t>
            </a:r>
          </a:p>
        </p:txBody>
      </p:sp>
    </p:spTree>
    <p:extLst>
      <p:ext uri="{BB962C8B-B14F-4D97-AF65-F5344CB8AC3E}">
        <p14:creationId xmlns:p14="http://schemas.microsoft.com/office/powerpoint/2010/main" val="4017412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7951" y="1586699"/>
            <a:ext cx="779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Your proposal to the council</a:t>
            </a: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902940" y="2263481"/>
            <a:ext cx="596419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List of equipment and total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Ticket prices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Your profit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Suggested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Statement on environmental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Suggested 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Map of locations of stage(s) and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12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802712" y="1589997"/>
            <a:ext cx="779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Determining your budget/profit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5520" y="2644819"/>
            <a:ext cx="9974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Festival runs over three days – will you have tickets for individual days, all three days or a mixture?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Maximum of 15,000 people – but likely to be fewer if ticket prices are too high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Income = ticket price x number sold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Profit = income - expenditure</a:t>
            </a:r>
          </a:p>
        </p:txBody>
      </p:sp>
      <p:sp>
        <p:nvSpPr>
          <p:cNvPr id="4" name="TextBox 3"/>
          <p:cNvSpPr txBox="1"/>
          <p:nvPr/>
        </p:nvSpPr>
        <p:spPr>
          <a:xfrm rot="664757">
            <a:off x="6594258" y="4603891"/>
            <a:ext cx="50543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£££</a:t>
            </a:r>
          </a:p>
        </p:txBody>
      </p:sp>
    </p:spTree>
    <p:extLst>
      <p:ext uri="{BB962C8B-B14F-4D97-AF65-F5344CB8AC3E}">
        <p14:creationId xmlns:p14="http://schemas.microsoft.com/office/powerpoint/2010/main" val="14910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589" y="281167"/>
            <a:ext cx="1739552" cy="8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432374" cy="58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30" t="3126"/>
          <a:stretch/>
        </p:blipFill>
        <p:spPr>
          <a:xfrm>
            <a:off x="2314832" y="683740"/>
            <a:ext cx="4211731" cy="5679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79323" y="1359244"/>
            <a:ext cx="43990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Total power needed by your equipment?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Environmental impact of power generation?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Does power need to be distributed around the site?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What current will be running through your cables?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What H&amp;S issues do you need to consider?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How much fuel will you need?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7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589" y="281167"/>
            <a:ext cx="1739552" cy="8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432374" cy="58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9323" y="1359244"/>
            <a:ext cx="439900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What sort of music will be playing?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What range of frequencies need to be played?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What sound level will you have?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Will you need to suspend speakers from the stage roof?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How much power will you need?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119" y="683740"/>
            <a:ext cx="4317448" cy="56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589" y="281167"/>
            <a:ext cx="1739552" cy="8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432374" cy="58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9323" y="1359244"/>
            <a:ext cx="439900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This is a chance to be creative!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What lighting effects will suit the music?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Will different bands want different effects?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Will you need to suspend lighting from the stage roof?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How much power will you need?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423" y="687660"/>
            <a:ext cx="4198937" cy="56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228" y="666241"/>
            <a:ext cx="4420002" cy="6086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589" y="281167"/>
            <a:ext cx="1739552" cy="8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432374" cy="58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9323" y="1606383"/>
            <a:ext cx="43990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How many stages will you have?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Where will they go?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How much mass do you need to suspend from the roof?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How many trusses will you need to support your equipment?</a:t>
            </a:r>
          </a:p>
        </p:txBody>
      </p:sp>
    </p:spTree>
    <p:extLst>
      <p:ext uri="{BB962C8B-B14F-4D97-AF65-F5344CB8AC3E}">
        <p14:creationId xmlns:p14="http://schemas.microsoft.com/office/powerpoint/2010/main" val="308560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23" y="281168"/>
            <a:ext cx="1722017" cy="80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542337" cy="63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ol 2"/>
          <p:cNvSpPr>
            <a:spLocks noChangeArrowheads="1" noChangeShapeType="1"/>
          </p:cNvSpPr>
          <p:nvPr/>
        </p:nvSpPr>
        <p:spPr bwMode="auto">
          <a:xfrm>
            <a:off x="7770813" y="3929063"/>
            <a:ext cx="5883275" cy="26209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889233" y="1124013"/>
            <a:ext cx="5567717" cy="5167983"/>
            <a:chOff x="-3175" y="0"/>
            <a:chExt cx="6434138" cy="63531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5" y="0"/>
              <a:ext cx="6434138" cy="6353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327025" y="1343025"/>
              <a:ext cx="377825" cy="700088"/>
              <a:chOff x="107173058" y="107025140"/>
              <a:chExt cx="376518" cy="699248"/>
            </a:xfrm>
          </p:grpSpPr>
          <p:cxnSp>
            <p:nvCxnSpPr>
              <p:cNvPr id="3" name="AutoShape 4"/>
              <p:cNvCxnSpPr>
                <a:cxnSpLocks noChangeShapeType="1"/>
              </p:cNvCxnSpPr>
              <p:nvPr/>
            </p:nvCxnSpPr>
            <p:spPr bwMode="auto">
              <a:xfrm flipV="1">
                <a:off x="107280635" y="107320977"/>
                <a:ext cx="1" cy="403411"/>
              </a:xfrm>
              <a:prstGeom prst="straightConnector1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107173058" y="107025140"/>
                <a:ext cx="376518" cy="2420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6895750" y="2457433"/>
            <a:ext cx="4848839" cy="2191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kern="1400" dirty="0">
                <a:solidFill>
                  <a:srgbClr val="000000"/>
                </a:solidFill>
                <a:latin typeface="Calibri" panose="020F0502020204030204" pitchFamily="34" charset="0"/>
              </a:rPr>
              <a:t>Remember:</a:t>
            </a:r>
          </a:p>
          <a:p>
            <a:pPr marL="359994" indent="-359994">
              <a:lnSpc>
                <a:spcPct val="119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400" dirty="0">
                <a:solidFill>
                  <a:srgbClr val="000000"/>
                </a:solidFill>
                <a:latin typeface="Calibri" panose="020F0502020204030204" pitchFamily="34" charset="0"/>
              </a:rPr>
              <a:t>The festival site is on a hillside, sloping from the north-west to a peak in the south-east. </a:t>
            </a:r>
          </a:p>
          <a:p>
            <a:pPr marL="359994" indent="-359994">
              <a:lnSpc>
                <a:spcPct val="119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400" dirty="0">
                <a:solidFill>
                  <a:srgbClr val="000000"/>
                </a:solidFill>
                <a:latin typeface="Calibri" panose="020F0502020204030204" pitchFamily="34" charset="0"/>
              </a:rPr>
              <a:t>All roads will need to remain open during the festival.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63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152288" cy="47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189433" y="1733893"/>
            <a:ext cx="708859" cy="392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rot="2683379">
            <a:off x="8013823" y="2759045"/>
            <a:ext cx="390050" cy="710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17" y="971828"/>
            <a:ext cx="4144088" cy="1752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72" y="907112"/>
            <a:ext cx="4549286" cy="1718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310" y="3262123"/>
            <a:ext cx="4014078" cy="32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5059" y="2021645"/>
            <a:ext cx="8921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Between sessions: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Have a go at the next Isaac Physics assignment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Continue to choose equipment and put together your proposal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5059" y="4761669"/>
            <a:ext cx="892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Any problems? Email Nerys at: </a:t>
            </a:r>
            <a:r>
              <a:rPr lang="en-GB" sz="2000" b="1" dirty="0"/>
              <a:t>outreach@bath.ac.uk</a:t>
            </a:r>
          </a:p>
        </p:txBody>
      </p:sp>
    </p:spTree>
    <p:extLst>
      <p:ext uri="{BB962C8B-B14F-4D97-AF65-F5344CB8AC3E}">
        <p14:creationId xmlns:p14="http://schemas.microsoft.com/office/powerpoint/2010/main" val="3854616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" y="372935"/>
            <a:ext cx="1152288" cy="47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91" y="970931"/>
            <a:ext cx="5403138" cy="3362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8408" b="4024"/>
          <a:stretch/>
        </p:blipFill>
        <p:spPr>
          <a:xfrm>
            <a:off x="5541543" y="2840612"/>
            <a:ext cx="6329096" cy="34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43324" y="1759839"/>
            <a:ext cx="9930063" cy="3983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You work for a company that organises outdoor events. </a:t>
            </a:r>
          </a:p>
          <a:p>
            <a:endParaRPr lang="en-GB" altLang="en-US" dirty="0"/>
          </a:p>
          <a:p>
            <a:r>
              <a:rPr lang="en-GB" altLang="en-US" dirty="0"/>
              <a:t>Greendale Council wants to set up a new music festival.</a:t>
            </a:r>
          </a:p>
          <a:p>
            <a:endParaRPr lang="en-GB" altLang="en-US" dirty="0"/>
          </a:p>
          <a:p>
            <a:r>
              <a:rPr lang="en-GB" altLang="en-US" dirty="0"/>
              <a:t>Your company is preparing a bid to win the contract to set up the main stage at the event.</a:t>
            </a:r>
          </a:p>
          <a:p>
            <a:endParaRPr lang="en-GB" altLang="en-US" dirty="0"/>
          </a:p>
          <a:p>
            <a:r>
              <a:rPr lang="en-GB" altLang="en-US" dirty="0"/>
              <a:t>You will present your bid to the ‘council’.</a:t>
            </a:r>
          </a:p>
        </p:txBody>
      </p:sp>
    </p:spTree>
    <p:extLst>
      <p:ext uri="{BB962C8B-B14F-4D97-AF65-F5344CB8AC3E}">
        <p14:creationId xmlns:p14="http://schemas.microsoft.com/office/powerpoint/2010/main" val="1960074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51" y="281167"/>
            <a:ext cx="2950090" cy="1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2713719" cy="111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42736" y="2759241"/>
            <a:ext cx="10170696" cy="3366921"/>
          </a:xfrm>
        </p:spPr>
        <p:txBody>
          <a:bodyPr/>
          <a:lstStyle/>
          <a:p>
            <a:pPr eaLnBrk="1" hangingPunct="1"/>
            <a:r>
              <a:rPr lang="en-GB" altLang="en-US" dirty="0"/>
              <a:t>What things are involved in a music festival?</a:t>
            </a:r>
          </a:p>
          <a:p>
            <a:pPr marL="0" indent="0" eaLnBrk="1" hangingPunct="1">
              <a:buNone/>
            </a:pPr>
            <a:endParaRPr lang="en-GB" altLang="en-US" dirty="0"/>
          </a:p>
          <a:p>
            <a:pPr eaLnBrk="1" hangingPunct="1"/>
            <a:r>
              <a:rPr lang="en-GB" altLang="en-US" dirty="0"/>
              <a:t>What jobs do people do to support the festival?</a:t>
            </a:r>
          </a:p>
        </p:txBody>
      </p:sp>
    </p:spTree>
    <p:extLst>
      <p:ext uri="{BB962C8B-B14F-4D97-AF65-F5344CB8AC3E}">
        <p14:creationId xmlns:p14="http://schemas.microsoft.com/office/powerpoint/2010/main" val="165966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659" y="181232"/>
            <a:ext cx="11755395" cy="6466702"/>
          </a:xfrm>
          <a:prstGeom prst="rect">
            <a:avLst/>
          </a:prstGeom>
          <a:noFill/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isaacphysics.org/assets/isaac-logo-str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25" y="281167"/>
            <a:ext cx="1732615" cy="8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ob-logo-black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" y="372935"/>
            <a:ext cx="1478819" cy="60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shfield Music Festival film clip">
            <a:hlinkClick r:id="" action="ppaction://media"/>
            <a:extLst>
              <a:ext uri="{FF2B5EF4-FFF2-40B4-BE49-F238E27FC236}">
                <a16:creationId xmlns:a16="http://schemas.microsoft.com/office/drawing/2014/main" id="{3BE4688F-4091-4989-8731-838FD2BB35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6056" y="1190847"/>
            <a:ext cx="8504600" cy="47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1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1174</Words>
  <Application>Microsoft Office PowerPoint</Application>
  <PresentationFormat>Widescreen</PresentationFormat>
  <Paragraphs>388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Nerys Shah</dc:creator>
  <cp:lastModifiedBy>Andrew Ross</cp:lastModifiedBy>
  <cp:revision>21</cp:revision>
  <dcterms:created xsi:type="dcterms:W3CDTF">2016-09-02T09:28:47Z</dcterms:created>
  <dcterms:modified xsi:type="dcterms:W3CDTF">2020-04-21T14:59:33Z</dcterms:modified>
</cp:coreProperties>
</file>