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  <p:sldMasterId id="2147483684" r:id="rId5"/>
    <p:sldMasterId id="2147483668" r:id="rId6"/>
  </p:sldMasterIdLst>
  <p:notesMasterIdLst>
    <p:notesMasterId r:id="rId11"/>
  </p:notesMasterIdLst>
  <p:sldIdLst>
    <p:sldId id="1258" r:id="rId7"/>
    <p:sldId id="1269" r:id="rId8"/>
    <p:sldId id="1267" r:id="rId9"/>
    <p:sldId id="1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a Hamill" initials="LH" lastIdx="6" clrIdx="0">
    <p:extLst>
      <p:ext uri="{19B8F6BF-5375-455C-9EA6-DF929625EA0E}">
        <p15:presenceInfo xmlns:p15="http://schemas.microsoft.com/office/powerpoint/2012/main" userId="S::hamillin@slc.co.uk::ef1b7543-8ee1-4957-840f-4bc92b60c5f5" providerId="AD"/>
      </p:ext>
    </p:extLst>
  </p:cmAuthor>
  <p:cmAuthor id="2" name="Derek Cockburn" initials="DC" lastIdx="4" clrIdx="1">
    <p:extLst>
      <p:ext uri="{19B8F6BF-5375-455C-9EA6-DF929625EA0E}">
        <p15:presenceInfo xmlns:p15="http://schemas.microsoft.com/office/powerpoint/2012/main" userId="S::cockbude@slc.co.uk::bc77a143-1c7f-474e-91c0-aa7430250f02" providerId="AD"/>
      </p:ext>
    </p:extLst>
  </p:cmAuthor>
  <p:cmAuthor id="3" name="Gemma Gibson" initials="GG" lastIdx="1" clrIdx="2">
    <p:extLst>
      <p:ext uri="{19B8F6BF-5375-455C-9EA6-DF929625EA0E}">
        <p15:presenceInfo xmlns:p15="http://schemas.microsoft.com/office/powerpoint/2012/main" userId="S::GibsonGe@slc.co.uk::b4341f2b-545f-4e7a-b9f6-d9764e1b79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4FE3"/>
    <a:srgbClr val="CC99FF"/>
    <a:srgbClr val="99CCFF"/>
    <a:srgbClr val="EE1691"/>
    <a:srgbClr val="6666FF"/>
    <a:srgbClr val="B4CFF2"/>
    <a:srgbClr val="00CC00"/>
    <a:srgbClr val="FFCC00"/>
    <a:srgbClr val="FA5CBE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DSA APPLICATION PROCESS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13088090551181"/>
          <c:y val="0.12228745556794686"/>
          <c:w val="0.55738238188976374"/>
          <c:h val="0.8360735214029575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3F2D-4EBD-83B2-E21404E5C026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2D-4EBD-83B2-E21404E5C026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2D-4EBD-83B2-E21404E5C026}"/>
              </c:ext>
            </c:extLst>
          </c:dPt>
          <c:dPt>
            <c:idx val="3"/>
            <c:bubble3D val="0"/>
            <c:spPr>
              <a:solidFill>
                <a:srgbClr val="B686D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3F2D-4EBD-83B2-E21404E5C026}"/>
              </c:ext>
            </c:extLst>
          </c:dPt>
          <c:dPt>
            <c:idx val="4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F2D-4EBD-83B2-E21404E5C026}"/>
              </c:ext>
            </c:extLst>
          </c:dPt>
          <c:dPt>
            <c:idx val="5"/>
            <c:bubble3D val="0"/>
            <c:spPr>
              <a:solidFill>
                <a:srgbClr val="FA5CB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3F2D-4EBD-83B2-E21404E5C026}"/>
              </c:ext>
            </c:extLst>
          </c:dPt>
          <c:dLbls>
            <c:dLbl>
              <c:idx val="0"/>
              <c:tx>
                <c:rich>
                  <a:bodyPr rot="1680000" spcFirstLastPara="1" vertOverflow="ellipsis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dirty="0"/>
                      <a:t>APPLY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1680000" spcFirstLastPara="1" vertOverflow="ellipsis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5304749015748027E-2"/>
                      <c:h val="5.099999686269703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3F2D-4EBD-83B2-E21404E5C026}"/>
                </c:ext>
              </c:extLst>
            </c:dLbl>
            <c:dLbl>
              <c:idx val="1"/>
              <c:layout>
                <c:manualLayout>
                  <c:x val="-7.8125E-3"/>
                  <c:y val="-2.3437498558225604E-3"/>
                </c:manualLayout>
              </c:layout>
              <c:tx>
                <c:rich>
                  <a:bodyPr rot="5400000" spcFirstLastPara="1" vertOverflow="ellipsis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dirty="0"/>
                      <a:t>MEDICAL</a:t>
                    </a:r>
                    <a:r>
                      <a:rPr lang="en-US" sz="1400" b="1" baseline="0" dirty="0"/>
                      <a:t> EVIDENCE</a:t>
                    </a:r>
                    <a:endParaRPr lang="en-US" sz="1400" b="1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F2D-4EBD-83B2-E21404E5C026}"/>
                </c:ext>
              </c:extLst>
            </c:dLbl>
            <c:dLbl>
              <c:idx val="2"/>
              <c:tx>
                <c:rich>
                  <a:bodyPr rot="-1740000" spcFirstLastPara="1" vertOverflow="ellipsis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/>
                      <a:t>DSA1</a:t>
                    </a:r>
                    <a:r>
                      <a:rPr lang="en-US"/>
                      <a:t>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-174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3F2D-4EBD-83B2-E21404E5C026}"/>
                </c:ext>
              </c:extLst>
            </c:dLbl>
            <c:dLbl>
              <c:idx val="3"/>
              <c:layout>
                <c:manualLayout>
                  <c:x val="4.6875615157479745E-3"/>
                  <c:y val="-4.687407438028578E-3"/>
                </c:manualLayout>
              </c:layout>
              <c:tx>
                <c:rich>
                  <a:bodyPr rot="1860000" spcFirstLastPara="1" vertOverflow="ellipsis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/>
                      <a:t>NEEDS ASSESSMENT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186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164653051181098"/>
                      <c:h val="0.17396178801908291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6-3F2D-4EBD-83B2-E21404E5C026}"/>
                </c:ext>
              </c:extLst>
            </c:dLbl>
            <c:dLbl>
              <c:idx val="4"/>
              <c:tx>
                <c:rich>
                  <a:bodyPr rot="-5400000" spcFirstLastPara="1" vertOverflow="ellipsis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/>
                      <a:t>DSA2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3F2D-4EBD-83B2-E21404E5C026}"/>
                </c:ext>
              </c:extLst>
            </c:dLbl>
            <c:dLbl>
              <c:idx val="5"/>
              <c:tx>
                <c:rich>
                  <a:bodyPr rot="-1860000" spcFirstLastPara="1" vertOverflow="ellipsis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dirty="0"/>
                      <a:t>PAYMENT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-186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3F2D-4EBD-83B2-E21404E5C0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Apply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  <c:pt idx="5">
                  <c:v>6th Qtr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2.33</c:v>
                </c:pt>
                <c:pt idx="1">
                  <c:v>2.33</c:v>
                </c:pt>
                <c:pt idx="2">
                  <c:v>2.33</c:v>
                </c:pt>
                <c:pt idx="3">
                  <c:v>2.33</c:v>
                </c:pt>
                <c:pt idx="4">
                  <c:v>2.33</c:v>
                </c:pt>
                <c:pt idx="5">
                  <c:v>2.33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2D-4EBD-83B2-E21404E5C0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DCDB74-E47C-4104-BBAE-FFD7AF4A3FE7}" type="doc">
      <dgm:prSet loTypeId="urn:microsoft.com/office/officeart/2005/8/layout/funnel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1D2E948-90ED-4AFB-8187-23C1A26CE2B9}">
      <dgm:prSet phldrT="[Text]"/>
      <dgm:spPr/>
      <dgm:t>
        <a:bodyPr/>
        <a:lstStyle/>
        <a:p>
          <a:r>
            <a:rPr lang="en-GB" dirty="0"/>
            <a:t>LEARNING DIFFICULTIES</a:t>
          </a:r>
        </a:p>
      </dgm:t>
    </dgm:pt>
    <dgm:pt modelId="{70B77803-BE59-4E2A-B8A2-6519ABE9A674}" type="parTrans" cxnId="{E0144A51-5119-44B0-A2D5-806E8452B58C}">
      <dgm:prSet/>
      <dgm:spPr/>
      <dgm:t>
        <a:bodyPr/>
        <a:lstStyle/>
        <a:p>
          <a:endParaRPr lang="en-GB"/>
        </a:p>
      </dgm:t>
    </dgm:pt>
    <dgm:pt modelId="{7AAD03CE-F6E0-4DEF-9C62-2CB35D166AA6}" type="sibTrans" cxnId="{E0144A51-5119-44B0-A2D5-806E8452B58C}">
      <dgm:prSet/>
      <dgm:spPr/>
      <dgm:t>
        <a:bodyPr/>
        <a:lstStyle/>
        <a:p>
          <a:endParaRPr lang="en-GB"/>
        </a:p>
      </dgm:t>
    </dgm:pt>
    <dgm:pt modelId="{9CA91B88-BF43-4DE9-8CDF-35B235D83D1E}">
      <dgm:prSet phldrT="[Text]"/>
      <dgm:spPr>
        <a:solidFill>
          <a:srgbClr val="00CC00"/>
        </a:solidFill>
      </dgm:spPr>
      <dgm:t>
        <a:bodyPr/>
        <a:lstStyle/>
        <a:p>
          <a:r>
            <a:rPr lang="en-GB" dirty="0"/>
            <a:t>BLIND / PARTIAL SIGHT</a:t>
          </a:r>
        </a:p>
      </dgm:t>
    </dgm:pt>
    <dgm:pt modelId="{40B6CA85-74B3-464B-837B-F65804F1425C}" type="parTrans" cxnId="{F024C24F-A53D-4B71-ADD7-15CB455B43F0}">
      <dgm:prSet/>
      <dgm:spPr/>
      <dgm:t>
        <a:bodyPr/>
        <a:lstStyle/>
        <a:p>
          <a:endParaRPr lang="en-GB"/>
        </a:p>
      </dgm:t>
    </dgm:pt>
    <dgm:pt modelId="{A1515DA4-096C-40F6-9766-E549EE619913}" type="sibTrans" cxnId="{F024C24F-A53D-4B71-ADD7-15CB455B43F0}">
      <dgm:prSet/>
      <dgm:spPr/>
      <dgm:t>
        <a:bodyPr/>
        <a:lstStyle/>
        <a:p>
          <a:endParaRPr lang="en-GB"/>
        </a:p>
      </dgm:t>
    </dgm:pt>
    <dgm:pt modelId="{C5847912-9B08-41E6-834F-241EE712780D}">
      <dgm:prSet phldrT="[Text]"/>
      <dgm:spPr/>
      <dgm:t>
        <a:bodyPr/>
        <a:lstStyle/>
        <a:p>
          <a:r>
            <a:rPr lang="en-GB" b="1" dirty="0">
              <a:solidFill>
                <a:srgbClr val="0070C0"/>
              </a:solidFill>
            </a:rPr>
            <a:t>ELIGIBLE FOR DSA</a:t>
          </a:r>
        </a:p>
      </dgm:t>
    </dgm:pt>
    <dgm:pt modelId="{A02E297B-46B3-4CF6-A379-1D5317BAEFC8}" type="parTrans" cxnId="{D94F349D-020B-4AF4-90FE-FAA7761935FE}">
      <dgm:prSet/>
      <dgm:spPr/>
      <dgm:t>
        <a:bodyPr/>
        <a:lstStyle/>
        <a:p>
          <a:endParaRPr lang="en-GB"/>
        </a:p>
      </dgm:t>
    </dgm:pt>
    <dgm:pt modelId="{5E047F05-9C87-4FB9-8172-D2F47C3A61EA}" type="sibTrans" cxnId="{D94F349D-020B-4AF4-90FE-FAA7761935FE}">
      <dgm:prSet/>
      <dgm:spPr/>
      <dgm:t>
        <a:bodyPr/>
        <a:lstStyle/>
        <a:p>
          <a:endParaRPr lang="en-GB"/>
        </a:p>
      </dgm:t>
    </dgm:pt>
    <dgm:pt modelId="{41C38F28-299E-4E22-8E36-C94DF8A928C5}">
      <dgm:prSet phldrT="[Text]"/>
      <dgm:spPr/>
    </dgm:pt>
    <dgm:pt modelId="{10BE4341-9BAA-4006-B280-BC2C98085754}" type="parTrans" cxnId="{9B4E7A40-55A5-428F-AA0D-70182608F1B7}">
      <dgm:prSet/>
      <dgm:spPr/>
      <dgm:t>
        <a:bodyPr/>
        <a:lstStyle/>
        <a:p>
          <a:endParaRPr lang="en-GB"/>
        </a:p>
      </dgm:t>
    </dgm:pt>
    <dgm:pt modelId="{3E635575-C306-4DC9-89BD-26AE837B149A}" type="sibTrans" cxnId="{9B4E7A40-55A5-428F-AA0D-70182608F1B7}">
      <dgm:prSet/>
      <dgm:spPr/>
      <dgm:t>
        <a:bodyPr/>
        <a:lstStyle/>
        <a:p>
          <a:endParaRPr lang="en-GB"/>
        </a:p>
      </dgm:t>
    </dgm:pt>
    <dgm:pt modelId="{A40D7560-8D0D-48BE-B2CB-096896B34F02}">
      <dgm:prSet phldrT="[Text]" phldr="1"/>
      <dgm:spPr/>
      <dgm:t>
        <a:bodyPr/>
        <a:lstStyle/>
        <a:p>
          <a:endParaRPr lang="en-GB"/>
        </a:p>
      </dgm:t>
    </dgm:pt>
    <dgm:pt modelId="{07F4C7F9-6CDB-4838-9458-7B3DE7EE2428}" type="parTrans" cxnId="{E8AC6738-282A-4E88-9CC2-3732D9B20999}">
      <dgm:prSet/>
      <dgm:spPr/>
      <dgm:t>
        <a:bodyPr/>
        <a:lstStyle/>
        <a:p>
          <a:endParaRPr lang="en-GB"/>
        </a:p>
      </dgm:t>
    </dgm:pt>
    <dgm:pt modelId="{6D43003F-8415-4D51-B157-613D09E71FED}" type="sibTrans" cxnId="{E8AC6738-282A-4E88-9CC2-3732D9B20999}">
      <dgm:prSet/>
      <dgm:spPr/>
      <dgm:t>
        <a:bodyPr/>
        <a:lstStyle/>
        <a:p>
          <a:endParaRPr lang="en-GB"/>
        </a:p>
      </dgm:t>
    </dgm:pt>
    <dgm:pt modelId="{84633F44-1502-4D04-A755-06166376DA56}">
      <dgm:prSet phldrT="[Text]"/>
      <dgm:spPr/>
    </dgm:pt>
    <dgm:pt modelId="{6AD9B04F-E4D4-4013-A68F-349799C40718}" type="parTrans" cxnId="{BD0A79E6-F0BD-4CF2-B09C-BA7D46B7A10A}">
      <dgm:prSet/>
      <dgm:spPr/>
      <dgm:t>
        <a:bodyPr/>
        <a:lstStyle/>
        <a:p>
          <a:endParaRPr lang="en-GB"/>
        </a:p>
      </dgm:t>
    </dgm:pt>
    <dgm:pt modelId="{C03FB725-5156-41B4-B478-EB9ACEB45AB7}" type="sibTrans" cxnId="{BD0A79E6-F0BD-4CF2-B09C-BA7D46B7A10A}">
      <dgm:prSet/>
      <dgm:spPr/>
      <dgm:t>
        <a:bodyPr/>
        <a:lstStyle/>
        <a:p>
          <a:endParaRPr lang="en-GB"/>
        </a:p>
      </dgm:t>
    </dgm:pt>
    <dgm:pt modelId="{CB3BF037-68E6-45F8-BCAC-6BA42453E152}">
      <dgm:prSet phldrT="[Text]"/>
      <dgm:spPr>
        <a:solidFill>
          <a:srgbClr val="00B0F0"/>
        </a:solidFill>
      </dgm:spPr>
      <dgm:t>
        <a:bodyPr/>
        <a:lstStyle/>
        <a:p>
          <a:r>
            <a:rPr lang="en-GB" dirty="0"/>
            <a:t>AUTISM</a:t>
          </a:r>
        </a:p>
      </dgm:t>
    </dgm:pt>
    <dgm:pt modelId="{48CA4A81-2913-494F-AEA1-69863EDE5142}" type="parTrans" cxnId="{61D1D854-A886-408C-8213-0C87377D96DC}">
      <dgm:prSet/>
      <dgm:spPr/>
      <dgm:t>
        <a:bodyPr/>
        <a:lstStyle/>
        <a:p>
          <a:endParaRPr lang="en-GB"/>
        </a:p>
      </dgm:t>
    </dgm:pt>
    <dgm:pt modelId="{0129F1DA-A1C3-4867-B406-C65EADC63E25}" type="sibTrans" cxnId="{61D1D854-A886-408C-8213-0C87377D96DC}">
      <dgm:prSet/>
      <dgm:spPr/>
      <dgm:t>
        <a:bodyPr/>
        <a:lstStyle/>
        <a:p>
          <a:endParaRPr lang="en-GB"/>
        </a:p>
      </dgm:t>
    </dgm:pt>
    <dgm:pt modelId="{C97A7B61-A677-4E11-90E6-DB5D1ED5F5C2}">
      <dgm:prSet phldrT="[Text]"/>
      <dgm:spPr/>
    </dgm:pt>
    <dgm:pt modelId="{C1685F67-EC7A-437E-A8BB-B06DEE4B6F92}" type="parTrans" cxnId="{26048168-5F18-4EFF-A995-10F7428F0B43}">
      <dgm:prSet/>
      <dgm:spPr/>
      <dgm:t>
        <a:bodyPr/>
        <a:lstStyle/>
        <a:p>
          <a:endParaRPr lang="en-GB"/>
        </a:p>
      </dgm:t>
    </dgm:pt>
    <dgm:pt modelId="{694F7CCA-54C8-4833-8080-5124AAFD541B}" type="sibTrans" cxnId="{26048168-5F18-4EFF-A995-10F7428F0B43}">
      <dgm:prSet/>
      <dgm:spPr/>
      <dgm:t>
        <a:bodyPr/>
        <a:lstStyle/>
        <a:p>
          <a:endParaRPr lang="en-GB"/>
        </a:p>
      </dgm:t>
    </dgm:pt>
    <dgm:pt modelId="{F9204066-C378-4782-BA60-2ED2155232B0}">
      <dgm:prSet phldrT="[Text]"/>
      <dgm:spPr/>
    </dgm:pt>
    <dgm:pt modelId="{84075D20-C063-4F52-A516-851E6D4D17EB}" type="parTrans" cxnId="{B94C5B62-4391-4901-9B7A-3A9FA1DD54A2}">
      <dgm:prSet/>
      <dgm:spPr/>
      <dgm:t>
        <a:bodyPr/>
        <a:lstStyle/>
        <a:p>
          <a:endParaRPr lang="en-GB"/>
        </a:p>
      </dgm:t>
    </dgm:pt>
    <dgm:pt modelId="{8B14D793-BB6E-4D69-B283-9A63B25FC43E}" type="sibTrans" cxnId="{B94C5B62-4391-4901-9B7A-3A9FA1DD54A2}">
      <dgm:prSet/>
      <dgm:spPr/>
      <dgm:t>
        <a:bodyPr/>
        <a:lstStyle/>
        <a:p>
          <a:endParaRPr lang="en-GB"/>
        </a:p>
      </dgm:t>
    </dgm:pt>
    <dgm:pt modelId="{AB253072-D91A-48E0-BA67-27C643534CD0}" type="pres">
      <dgm:prSet presAssocID="{B5DCDB74-E47C-4104-BBAE-FFD7AF4A3FE7}" presName="Name0" presStyleCnt="0">
        <dgm:presLayoutVars>
          <dgm:chMax val="4"/>
          <dgm:resizeHandles val="exact"/>
        </dgm:presLayoutVars>
      </dgm:prSet>
      <dgm:spPr/>
    </dgm:pt>
    <dgm:pt modelId="{7B6EBE11-36EC-40DE-81D4-B5F7E5F020EF}" type="pres">
      <dgm:prSet presAssocID="{B5DCDB74-E47C-4104-BBAE-FFD7AF4A3FE7}" presName="ellipse" presStyleLbl="trBgShp" presStyleIdx="0" presStyleCnt="1"/>
      <dgm:spPr/>
    </dgm:pt>
    <dgm:pt modelId="{EF830EF0-6530-4BE3-9048-2FE953403CC7}" type="pres">
      <dgm:prSet presAssocID="{B5DCDB74-E47C-4104-BBAE-FFD7AF4A3FE7}" presName="arrow1" presStyleLbl="fgShp" presStyleIdx="0" presStyleCnt="1"/>
      <dgm:spPr/>
    </dgm:pt>
    <dgm:pt modelId="{605AF8F0-24D1-421C-87F4-A7EAC6CE0984}" type="pres">
      <dgm:prSet presAssocID="{B5DCDB74-E47C-4104-BBAE-FFD7AF4A3FE7}" presName="rectangle" presStyleLbl="revTx" presStyleIdx="0" presStyleCnt="1">
        <dgm:presLayoutVars>
          <dgm:bulletEnabled val="1"/>
        </dgm:presLayoutVars>
      </dgm:prSet>
      <dgm:spPr/>
    </dgm:pt>
    <dgm:pt modelId="{AD38CAD9-9FC3-4405-B830-00F004DAC9E6}" type="pres">
      <dgm:prSet presAssocID="{9CA91B88-BF43-4DE9-8CDF-35B235D83D1E}" presName="item1" presStyleLbl="node1" presStyleIdx="0" presStyleCnt="3" custLinFactY="-36083" custLinFactNeighborX="14832" custLinFactNeighborY="-100000">
        <dgm:presLayoutVars>
          <dgm:bulletEnabled val="1"/>
        </dgm:presLayoutVars>
      </dgm:prSet>
      <dgm:spPr/>
    </dgm:pt>
    <dgm:pt modelId="{54F5E220-8647-47C9-BE0F-82636FF199CD}" type="pres">
      <dgm:prSet presAssocID="{CB3BF037-68E6-45F8-BCAC-6BA42453E152}" presName="item2" presStyleLbl="node1" presStyleIdx="1" presStyleCnt="3" custLinFactNeighborX="7891" custLinFactNeighborY="-11061">
        <dgm:presLayoutVars>
          <dgm:bulletEnabled val="1"/>
        </dgm:presLayoutVars>
      </dgm:prSet>
      <dgm:spPr/>
    </dgm:pt>
    <dgm:pt modelId="{B760B836-0745-48BA-941F-CBC649E5742E}" type="pres">
      <dgm:prSet presAssocID="{C5847912-9B08-41E6-834F-241EE712780D}" presName="item3" presStyleLbl="node1" presStyleIdx="2" presStyleCnt="3" custLinFactNeighborX="95730" custLinFactNeighborY="-11461">
        <dgm:presLayoutVars>
          <dgm:bulletEnabled val="1"/>
        </dgm:presLayoutVars>
      </dgm:prSet>
      <dgm:spPr/>
    </dgm:pt>
    <dgm:pt modelId="{B7230E00-D044-4156-83C5-0D6F7FBFB2BC}" type="pres">
      <dgm:prSet presAssocID="{B5DCDB74-E47C-4104-BBAE-FFD7AF4A3FE7}" presName="funnel" presStyleLbl="trAlignAcc1" presStyleIdx="0" presStyleCnt="1" custScaleX="149374" custScaleY="142857" custLinFactNeighborX="3467" custLinFactNeighborY="15710"/>
      <dgm:spPr/>
    </dgm:pt>
  </dgm:ptLst>
  <dgm:cxnLst>
    <dgm:cxn modelId="{D5D3DD02-E166-4D9B-986C-2D2318040B67}" type="presOf" srcId="{B5DCDB74-E47C-4104-BBAE-FFD7AF4A3FE7}" destId="{AB253072-D91A-48E0-BA67-27C643534CD0}" srcOrd="0" destOrd="0" presId="urn:microsoft.com/office/officeart/2005/8/layout/funnel1"/>
    <dgm:cxn modelId="{E8AC6738-282A-4E88-9CC2-3732D9B20999}" srcId="{B5DCDB74-E47C-4104-BBAE-FFD7AF4A3FE7}" destId="{A40D7560-8D0D-48BE-B2CB-096896B34F02}" srcOrd="5" destOrd="0" parTransId="{07F4C7F9-6CDB-4838-9458-7B3DE7EE2428}" sibTransId="{6D43003F-8415-4D51-B157-613D09E71FED}"/>
    <dgm:cxn modelId="{9B4E7A40-55A5-428F-AA0D-70182608F1B7}" srcId="{B5DCDB74-E47C-4104-BBAE-FFD7AF4A3FE7}" destId="{41C38F28-299E-4E22-8E36-C94DF8A928C5}" srcOrd="4" destOrd="0" parTransId="{10BE4341-9BAA-4006-B280-BC2C98085754}" sibTransId="{3E635575-C306-4DC9-89BD-26AE837B149A}"/>
    <dgm:cxn modelId="{B94C5B62-4391-4901-9B7A-3A9FA1DD54A2}" srcId="{B5DCDB74-E47C-4104-BBAE-FFD7AF4A3FE7}" destId="{F9204066-C378-4782-BA60-2ED2155232B0}" srcOrd="8" destOrd="0" parTransId="{84075D20-C063-4F52-A516-851E6D4D17EB}" sibTransId="{8B14D793-BB6E-4D69-B283-9A63B25FC43E}"/>
    <dgm:cxn modelId="{26048168-5F18-4EFF-A995-10F7428F0B43}" srcId="{B5DCDB74-E47C-4104-BBAE-FFD7AF4A3FE7}" destId="{C97A7B61-A677-4E11-90E6-DB5D1ED5F5C2}" srcOrd="7" destOrd="0" parTransId="{C1685F67-EC7A-437E-A8BB-B06DEE4B6F92}" sibTransId="{694F7CCA-54C8-4833-8080-5124AAFD541B}"/>
    <dgm:cxn modelId="{F024C24F-A53D-4B71-ADD7-15CB455B43F0}" srcId="{B5DCDB74-E47C-4104-BBAE-FFD7AF4A3FE7}" destId="{9CA91B88-BF43-4DE9-8CDF-35B235D83D1E}" srcOrd="1" destOrd="0" parTransId="{40B6CA85-74B3-464B-837B-F65804F1425C}" sibTransId="{A1515DA4-096C-40F6-9766-E549EE619913}"/>
    <dgm:cxn modelId="{E0144A51-5119-44B0-A2D5-806E8452B58C}" srcId="{B5DCDB74-E47C-4104-BBAE-FFD7AF4A3FE7}" destId="{51D2E948-90ED-4AFB-8187-23C1A26CE2B9}" srcOrd="0" destOrd="0" parTransId="{70B77803-BE59-4E2A-B8A2-6519ABE9A674}" sibTransId="{7AAD03CE-F6E0-4DEF-9C62-2CB35D166AA6}"/>
    <dgm:cxn modelId="{61D1D854-A886-408C-8213-0C87377D96DC}" srcId="{B5DCDB74-E47C-4104-BBAE-FFD7AF4A3FE7}" destId="{CB3BF037-68E6-45F8-BCAC-6BA42453E152}" srcOrd="2" destOrd="0" parTransId="{48CA4A81-2913-494F-AEA1-69863EDE5142}" sibTransId="{0129F1DA-A1C3-4867-B406-C65EADC63E25}"/>
    <dgm:cxn modelId="{E17C8679-798F-4DFD-99EB-E7D9387836CA}" type="presOf" srcId="{51D2E948-90ED-4AFB-8187-23C1A26CE2B9}" destId="{B760B836-0745-48BA-941F-CBC649E5742E}" srcOrd="0" destOrd="0" presId="urn:microsoft.com/office/officeart/2005/8/layout/funnel1"/>
    <dgm:cxn modelId="{10089F7F-2F80-41C5-A1CC-1EF3E286B7CF}" type="presOf" srcId="{CB3BF037-68E6-45F8-BCAC-6BA42453E152}" destId="{AD38CAD9-9FC3-4405-B830-00F004DAC9E6}" srcOrd="0" destOrd="0" presId="urn:microsoft.com/office/officeart/2005/8/layout/funnel1"/>
    <dgm:cxn modelId="{D94F349D-020B-4AF4-90FE-FAA7761935FE}" srcId="{B5DCDB74-E47C-4104-BBAE-FFD7AF4A3FE7}" destId="{C5847912-9B08-41E6-834F-241EE712780D}" srcOrd="3" destOrd="0" parTransId="{A02E297B-46B3-4CF6-A379-1D5317BAEFC8}" sibTransId="{5E047F05-9C87-4FB9-8172-D2F47C3A61EA}"/>
    <dgm:cxn modelId="{6E85D0E2-BD17-4F6F-8DEB-ABC1DD766B01}" type="presOf" srcId="{C5847912-9B08-41E6-834F-241EE712780D}" destId="{605AF8F0-24D1-421C-87F4-A7EAC6CE0984}" srcOrd="0" destOrd="0" presId="urn:microsoft.com/office/officeart/2005/8/layout/funnel1"/>
    <dgm:cxn modelId="{BD0A79E6-F0BD-4CF2-B09C-BA7D46B7A10A}" srcId="{B5DCDB74-E47C-4104-BBAE-FFD7AF4A3FE7}" destId="{84633F44-1502-4D04-A755-06166376DA56}" srcOrd="6" destOrd="0" parTransId="{6AD9B04F-E4D4-4013-A68F-349799C40718}" sibTransId="{C03FB725-5156-41B4-B478-EB9ACEB45AB7}"/>
    <dgm:cxn modelId="{836763F1-6DCB-4D8A-8ED0-FCAD19263EB8}" type="presOf" srcId="{9CA91B88-BF43-4DE9-8CDF-35B235D83D1E}" destId="{54F5E220-8647-47C9-BE0F-82636FF199CD}" srcOrd="0" destOrd="0" presId="urn:microsoft.com/office/officeart/2005/8/layout/funnel1"/>
    <dgm:cxn modelId="{D87A6FA4-6A9E-46DA-90E2-E074972F5FB1}" type="presParOf" srcId="{AB253072-D91A-48E0-BA67-27C643534CD0}" destId="{7B6EBE11-36EC-40DE-81D4-B5F7E5F020EF}" srcOrd="0" destOrd="0" presId="urn:microsoft.com/office/officeart/2005/8/layout/funnel1"/>
    <dgm:cxn modelId="{E1F058EC-FBA0-43E1-9D8D-DC3464343043}" type="presParOf" srcId="{AB253072-D91A-48E0-BA67-27C643534CD0}" destId="{EF830EF0-6530-4BE3-9048-2FE953403CC7}" srcOrd="1" destOrd="0" presId="urn:microsoft.com/office/officeart/2005/8/layout/funnel1"/>
    <dgm:cxn modelId="{A9F36176-D9EF-4FEA-A35B-C418D75498B4}" type="presParOf" srcId="{AB253072-D91A-48E0-BA67-27C643534CD0}" destId="{605AF8F0-24D1-421C-87F4-A7EAC6CE0984}" srcOrd="2" destOrd="0" presId="urn:microsoft.com/office/officeart/2005/8/layout/funnel1"/>
    <dgm:cxn modelId="{92778B91-9E63-4058-8755-8D8260352BBA}" type="presParOf" srcId="{AB253072-D91A-48E0-BA67-27C643534CD0}" destId="{AD38CAD9-9FC3-4405-B830-00F004DAC9E6}" srcOrd="3" destOrd="0" presId="urn:microsoft.com/office/officeart/2005/8/layout/funnel1"/>
    <dgm:cxn modelId="{38BBB536-ED4A-47A5-967C-224FE88C91C7}" type="presParOf" srcId="{AB253072-D91A-48E0-BA67-27C643534CD0}" destId="{54F5E220-8647-47C9-BE0F-82636FF199CD}" srcOrd="4" destOrd="0" presId="urn:microsoft.com/office/officeart/2005/8/layout/funnel1"/>
    <dgm:cxn modelId="{99404E73-EE33-4FC7-B851-4BCB69A38CB6}" type="presParOf" srcId="{AB253072-D91A-48E0-BA67-27C643534CD0}" destId="{B760B836-0745-48BA-941F-CBC649E5742E}" srcOrd="5" destOrd="0" presId="urn:microsoft.com/office/officeart/2005/8/layout/funnel1"/>
    <dgm:cxn modelId="{3A196B33-355A-42F7-9FF9-375EF826515D}" type="presParOf" srcId="{AB253072-D91A-48E0-BA67-27C643534CD0}" destId="{B7230E00-D044-4156-83C5-0D6F7FBFB2BC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6EBE11-36EC-40DE-81D4-B5F7E5F020EF}">
      <dsp:nvSpPr>
        <dsp:cNvPr id="0" name=""/>
        <dsp:cNvSpPr/>
      </dsp:nvSpPr>
      <dsp:spPr>
        <a:xfrm>
          <a:off x="1872826" y="626532"/>
          <a:ext cx="4368800" cy="1517226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830EF0-6530-4BE3-9048-2FE953403CC7}">
      <dsp:nvSpPr>
        <dsp:cNvPr id="0" name=""/>
        <dsp:cNvSpPr/>
      </dsp:nvSpPr>
      <dsp:spPr>
        <a:xfrm>
          <a:off x="3640666" y="4341705"/>
          <a:ext cx="846666" cy="541866"/>
        </a:xfrm>
        <a:prstGeom prst="down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05AF8F0-24D1-421C-87F4-A7EAC6CE0984}">
      <dsp:nvSpPr>
        <dsp:cNvPr id="0" name=""/>
        <dsp:cNvSpPr/>
      </dsp:nvSpPr>
      <dsp:spPr>
        <a:xfrm>
          <a:off x="2031999" y="4775198"/>
          <a:ext cx="4064000" cy="1016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b="1" kern="1200" dirty="0">
              <a:solidFill>
                <a:srgbClr val="0070C0"/>
              </a:solidFill>
            </a:rPr>
            <a:t>ELIGIBLE FOR DSA</a:t>
          </a:r>
        </a:p>
      </dsp:txBody>
      <dsp:txXfrm>
        <a:off x="2031999" y="4775198"/>
        <a:ext cx="4064000" cy="1016000"/>
      </dsp:txXfrm>
    </dsp:sp>
    <dsp:sp modelId="{AD38CAD9-9FC3-4405-B830-00F004DAC9E6}">
      <dsp:nvSpPr>
        <dsp:cNvPr id="0" name=""/>
        <dsp:cNvSpPr/>
      </dsp:nvSpPr>
      <dsp:spPr>
        <a:xfrm>
          <a:off x="3687212" y="187032"/>
          <a:ext cx="1524000" cy="1524000"/>
        </a:xfrm>
        <a:prstGeom prst="ellipse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AUTISM</a:t>
          </a:r>
        </a:p>
      </dsp:txBody>
      <dsp:txXfrm>
        <a:off x="3910397" y="410217"/>
        <a:ext cx="1077630" cy="1077630"/>
      </dsp:txXfrm>
    </dsp:sp>
    <dsp:sp modelId="{54F5E220-8647-47C9-BE0F-82636FF199CD}">
      <dsp:nvSpPr>
        <dsp:cNvPr id="0" name=""/>
        <dsp:cNvSpPr/>
      </dsp:nvSpPr>
      <dsp:spPr>
        <a:xfrm>
          <a:off x="2490925" y="949029"/>
          <a:ext cx="1524000" cy="1524000"/>
        </a:xfrm>
        <a:prstGeom prst="ellipse">
          <a:avLst/>
        </a:prstGeom>
        <a:solidFill>
          <a:srgbClr val="00CC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BLIND / PARTIAL SIGHT</a:t>
          </a:r>
        </a:p>
      </dsp:txBody>
      <dsp:txXfrm>
        <a:off x="2714110" y="1172214"/>
        <a:ext cx="1077630" cy="1077630"/>
      </dsp:txXfrm>
    </dsp:sp>
    <dsp:sp modelId="{B760B836-0745-48BA-941F-CBC649E5742E}">
      <dsp:nvSpPr>
        <dsp:cNvPr id="0" name=""/>
        <dsp:cNvSpPr/>
      </dsp:nvSpPr>
      <dsp:spPr>
        <a:xfrm>
          <a:off x="5387458" y="574463"/>
          <a:ext cx="1524000" cy="1524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LEARNING DIFFICULTIES</a:t>
          </a:r>
        </a:p>
      </dsp:txBody>
      <dsp:txXfrm>
        <a:off x="5610643" y="797648"/>
        <a:ext cx="1077630" cy="1077630"/>
      </dsp:txXfrm>
    </dsp:sp>
    <dsp:sp modelId="{B7230E00-D044-4156-83C5-0D6F7FBFB2BC}">
      <dsp:nvSpPr>
        <dsp:cNvPr id="0" name=""/>
        <dsp:cNvSpPr/>
      </dsp:nvSpPr>
      <dsp:spPr>
        <a:xfrm>
          <a:off x="687222" y="5"/>
          <a:ext cx="7082319" cy="5418661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image" Target="../media/image10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0.78399</cdr:x>
      <cdr:y>0.17435</cdr:y>
    </cdr:from>
    <cdr:to>
      <cdr:x>0.89649</cdr:x>
      <cdr:y>0.3431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C208E63-C787-CCE4-3E1F-BAA3BAC20471}"/>
            </a:ext>
          </a:extLst>
        </cdr:cNvPr>
        <cdr:cNvSpPr txBox="1"/>
      </cdr:nvSpPr>
      <cdr:spPr>
        <a:xfrm xmlns:a="http://schemas.openxmlformats.org/drawingml/2006/main">
          <a:off x="6372261" y="9447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0.3618</cdr:x>
      <cdr:y>0.34113</cdr:y>
    </cdr:from>
    <cdr:to>
      <cdr:x>0.61461</cdr:x>
      <cdr:y>0.76395</cdr:y>
    </cdr:to>
    <cdr:pic>
      <cdr:nvPicPr>
        <cdr:cNvPr id="10" name="Graphic 9" descr="Refresh with solid fill">
          <a:extLst xmlns:a="http://schemas.openxmlformats.org/drawingml/2006/main">
            <a:ext uri="{FF2B5EF4-FFF2-40B4-BE49-F238E27FC236}">
              <a16:creationId xmlns:a16="http://schemas.microsoft.com/office/drawing/2014/main" id="{1ED6752B-5318-9450-B145-9ED81FE462F6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  <a:ext uri="{96DAC541-7B7A-43D3-8B79-37D633B846F1}">
              <asvg:svgBlip xmlns:asvg="http://schemas.microsoft.com/office/drawing/2016/SVG/main" r:embed="rId2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 rot="16200000" flipH="1">
          <a:off x="2822538" y="1966627"/>
          <a:ext cx="2291139" cy="2054831"/>
        </a:xfrm>
        <a:prstGeom xmlns:a="http://schemas.openxmlformats.org/drawingml/2006/main" prst="rect">
          <a:avLst/>
        </a:prstGeom>
        <a:scene3d xmlns:a="http://schemas.openxmlformats.org/drawingml/2006/main">
          <a:camera prst="orthographicFront">
            <a:rot lat="0" lon="0" rev="21299999"/>
          </a:camera>
          <a:lightRig rig="threePt" dir="t"/>
        </a:scene3d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E4581-24CB-47BF-9416-B691755664B5}" type="datetimeFigureOut">
              <a:rPr lang="en-GB" smtClean="0"/>
              <a:t>18/07/2023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5C87F-D3F9-45C4-B011-632F3844438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593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5C87F-D3F9-45C4-B011-632F3844438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875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White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-11200" y="1809750"/>
            <a:ext cx="12203200" cy="1840712"/>
          </a:xfrm>
          <a:prstGeom prst="rect">
            <a:avLst/>
          </a:prstGeom>
          <a:solidFill>
            <a:srgbClr val="008E80"/>
          </a:solidFill>
          <a:ln>
            <a:solidFill>
              <a:srgbClr val="008E80"/>
            </a:solidFill>
          </a:ln>
        </p:spPr>
        <p:txBody>
          <a:bodyPr lIns="121900" tIns="121900" rIns="121900" bIns="121900" numCol="1" anchor="ctr" anchorCtr="0">
            <a:noAutofit/>
          </a:bodyPr>
          <a:lstStyle/>
          <a:p>
            <a:endParaRPr sz="1867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5" name="Shape 35"/>
          <p:cNvSpPr txBox="1">
            <a:spLocks noGrp="1"/>
          </p:cNvSpPr>
          <p:nvPr>
            <p:ph type="ctrTitle" hasCustomPrompt="1"/>
          </p:nvPr>
        </p:nvSpPr>
        <p:spPr>
          <a:xfrm>
            <a:off x="382379" y="2530463"/>
            <a:ext cx="5185515" cy="7080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lvl1pPr marL="0" marR="0" lvl="0" indent="0" algn="l" rtl="0">
              <a:lnSpc>
                <a:spcPct val="90000"/>
              </a:lnSpc>
              <a:spcBef>
                <a:spcPts val="800"/>
              </a:spcBef>
              <a:buClr>
                <a:srgbClr val="D9D9D9"/>
              </a:buClr>
              <a:buFont typeface="Calibri"/>
              <a:buNone/>
              <a:defRPr sz="4267" i="0" u="none" strike="noStrike" cap="none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Overview</a:t>
            </a:r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 hasCustomPrompt="1"/>
          </p:nvPr>
        </p:nvSpPr>
        <p:spPr>
          <a:xfrm>
            <a:off x="401426" y="1854189"/>
            <a:ext cx="11069849" cy="6810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b" anchorCtr="0"/>
          <a:lstStyle>
            <a:lvl1pPr marL="0" marR="0" lvl="0" indent="0" algn="l" rtl="0">
              <a:lnSpc>
                <a:spcPct val="90000"/>
              </a:lnSpc>
              <a:spcBef>
                <a:spcPts val="800"/>
              </a:spcBef>
              <a:buClr>
                <a:srgbClr val="FFFFFF"/>
              </a:buClr>
              <a:buSzPct val="100000"/>
              <a:buFont typeface="Calibri"/>
              <a:buNone/>
              <a:defRPr sz="48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09585" marR="0" lvl="1" indent="0" algn="ctr" rtl="0">
              <a:spcBef>
                <a:spcPts val="267"/>
              </a:spcBef>
              <a:buClr>
                <a:srgbClr val="FFFFFF"/>
              </a:buClr>
              <a:buSzPct val="100000"/>
              <a:buFont typeface="Calibri"/>
              <a:buNone/>
              <a:defRPr sz="48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219170" marR="0" lvl="2" indent="0" algn="ctr" rtl="0">
              <a:spcBef>
                <a:spcPts val="240"/>
              </a:spcBef>
              <a:buClr>
                <a:srgbClr val="FFFFFF"/>
              </a:buClr>
              <a:buSzPct val="100000"/>
              <a:buFont typeface="Calibri"/>
              <a:buNone/>
              <a:defRPr sz="48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754" marR="0" lvl="3" indent="0" algn="ctr" rtl="0">
              <a:spcBef>
                <a:spcPts val="213"/>
              </a:spcBef>
              <a:buClr>
                <a:srgbClr val="FFFFFF"/>
              </a:buClr>
              <a:buSzPct val="100000"/>
              <a:buFont typeface="Calibri"/>
              <a:buNone/>
              <a:defRPr sz="48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438339" marR="0" lvl="4" indent="0" algn="ctr" rtl="0">
              <a:spcBef>
                <a:spcPts val="187"/>
              </a:spcBef>
              <a:buClr>
                <a:srgbClr val="FFFFFF"/>
              </a:buClr>
              <a:buSzPct val="100000"/>
              <a:buFont typeface="Calibri"/>
              <a:buNone/>
              <a:defRPr sz="48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3047924" marR="0" lvl="5" indent="0" algn="ctr" rtl="0">
              <a:spcBef>
                <a:spcPts val="533"/>
              </a:spcBef>
              <a:buClr>
                <a:srgbClr val="FFFFFF"/>
              </a:buClr>
              <a:buSzPct val="100000"/>
              <a:buFont typeface="Calibri"/>
              <a:buNone/>
              <a:defRPr sz="48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657509" marR="0" lvl="6" indent="0" algn="ctr" rtl="0">
              <a:spcBef>
                <a:spcPts val="533"/>
              </a:spcBef>
              <a:buClr>
                <a:srgbClr val="FFFFFF"/>
              </a:buClr>
              <a:buSzPct val="100000"/>
              <a:buFont typeface="Calibri"/>
              <a:buNone/>
              <a:defRPr sz="48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267093" marR="0" lvl="7" indent="0" algn="ctr" rtl="0">
              <a:spcBef>
                <a:spcPts val="533"/>
              </a:spcBef>
              <a:buClr>
                <a:srgbClr val="FFFFFF"/>
              </a:buClr>
              <a:buSzPct val="100000"/>
              <a:buFont typeface="Calibri"/>
              <a:buNone/>
              <a:defRPr sz="48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876678" marR="0" lvl="8" indent="0" algn="ctr" rtl="0">
              <a:spcBef>
                <a:spcPts val="533"/>
              </a:spcBef>
              <a:buClr>
                <a:srgbClr val="FFFFFF"/>
              </a:buClr>
              <a:buSzPct val="100000"/>
              <a:buFont typeface="Calibri"/>
              <a:buNone/>
              <a:defRPr sz="480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 dirty="0"/>
              <a:t>Postgraduate Northern Ireland 19/20</a:t>
            </a:r>
            <a:endParaRPr dirty="0"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565426" y="7034692"/>
            <a:ext cx="2844800" cy="365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lvl="0" indent="0" algn="l" rtl="0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09585" marR="0" lvl="1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19170" marR="0" lvl="2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438339" marR="0" lvl="4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047924" marR="0" lvl="5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657509" marR="0" lvl="6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267093" marR="0" lvl="7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876678" marR="0" lvl="8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402225" y="7700240"/>
            <a:ext cx="3860800" cy="12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lvl="0" indent="0" algn="l" rtl="0">
              <a:spcBef>
                <a:spcPts val="0"/>
              </a:spcBef>
              <a:buNone/>
              <a:defRPr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09585" marR="0" lvl="1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19170" marR="0" lvl="2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438339" marR="0" lvl="4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047924" marR="0" lvl="5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657509" marR="0" lvl="6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267093" marR="0" lvl="7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876678" marR="0" lvl="8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>
              <a:solidFill>
                <a:srgbClr val="7C7C7B"/>
              </a:solidFill>
            </a:endParaRPr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907052" y="7332628"/>
            <a:ext cx="2844800" cy="16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numCol="1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" altLang="en" sz="1067">
                <a:solidFill>
                  <a:srgbClr val="000000"/>
                </a:solidFill>
              </a:rPr>
              <a:pPr algn="r">
                <a:buSzPct val="25000"/>
              </a:pPr>
              <a:t>‹#›</a:t>
            </a:fld>
            <a:endParaRPr lang="en" altLang="en" sz="1067">
              <a:solidFill>
                <a:srgbClr val="000000"/>
              </a:solidFill>
            </a:endParaRPr>
          </a:p>
        </p:txBody>
      </p:sp>
      <p:sp>
        <p:nvSpPr>
          <p:cNvPr id="40" name="Shape 40"/>
          <p:cNvSpPr/>
          <p:nvPr/>
        </p:nvSpPr>
        <p:spPr>
          <a:xfrm>
            <a:off x="-12697" y="3665521"/>
            <a:ext cx="12188800" cy="1312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20000" y="0"/>
                </a:moveTo>
                <a:lnTo>
                  <a:pt x="15282" y="0"/>
                </a:lnTo>
                <a:cubicBezTo>
                  <a:pt x="14926" y="39996"/>
                  <a:pt x="14571" y="80004"/>
                  <a:pt x="14228" y="120000"/>
                </a:cubicBezTo>
                <a:cubicBezTo>
                  <a:pt x="13827" y="80004"/>
                  <a:pt x="13426" y="39996"/>
                  <a:pt x="13036" y="0"/>
                </a:cubicBezTo>
                <a:lnTo>
                  <a:pt x="0" y="0"/>
                </a:lnTo>
              </a:path>
            </a:pathLst>
          </a:custGeom>
          <a:noFill/>
          <a:ln w="9525" cap="rnd" cmpd="sng">
            <a:solidFill>
              <a:srgbClr val="008E8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60933" rIns="121900" bIns="60933" numCol="1" anchor="t" anchorCtr="0">
            <a:noAutofit/>
          </a:bodyPr>
          <a:lstStyle/>
          <a:p>
            <a:endParaRPr sz="2400" kern="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42" name="Shape 4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01812" y="5328429"/>
            <a:ext cx="1588299" cy="81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Shape 43"/>
          <p:cNvSpPr/>
          <p:nvPr/>
        </p:nvSpPr>
        <p:spPr>
          <a:xfrm rot="10800000">
            <a:off x="1295959" y="3668901"/>
            <a:ext cx="262681" cy="135520"/>
          </a:xfrm>
          <a:prstGeom prst="triangle">
            <a:avLst>
              <a:gd name="adj" fmla="val 47341"/>
            </a:avLst>
          </a:prstGeom>
          <a:solidFill>
            <a:srgbClr val="008E80"/>
          </a:solidFill>
          <a:ln>
            <a:noFill/>
          </a:ln>
        </p:spPr>
        <p:txBody>
          <a:bodyPr lIns="121900" tIns="121900" rIns="121900" bIns="121900" numCol="1" anchor="ctr" anchorCtr="0">
            <a:noAutofit/>
          </a:bodyPr>
          <a:lstStyle/>
          <a:p>
            <a:endParaRPr sz="1867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795157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>
            <a:extLst>
              <a:ext uri="{FF2B5EF4-FFF2-40B4-BE49-F238E27FC236}">
                <a16:creationId xmlns:a16="http://schemas.microsoft.com/office/drawing/2014/main" id="{4CD3A805-D58B-C74B-9DCC-CF9C88B3144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604171" y="6401117"/>
            <a:ext cx="338447" cy="275588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 defTabSz="742950">
              <a:defRPr sz="975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"/>
              </a:defRPr>
            </a:lvl1pPr>
          </a:lstStyle>
          <a:p>
            <a:fld id="{86CB4B4D-7CA3-9044-876B-883B54F8677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648BB8-969E-AC4A-9505-5C9C9F2A9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381817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>
            <a:extLst>
              <a:ext uri="{FF2B5EF4-FFF2-40B4-BE49-F238E27FC236}">
                <a16:creationId xmlns:a16="http://schemas.microsoft.com/office/drawing/2014/main" id="{4CD3A805-D58B-C74B-9DCC-CF9C88B3144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604171" y="6401117"/>
            <a:ext cx="338447" cy="275588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 defTabSz="742950">
              <a:defRPr sz="975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"/>
              </a:defRPr>
            </a:lvl1pPr>
          </a:lstStyle>
          <a:p>
            <a:fld id="{86CB4B4D-7CA3-9044-876B-883B54F8677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648BB8-969E-AC4A-9505-5C9C9F2A9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651327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>
            <a:extLst>
              <a:ext uri="{FF2B5EF4-FFF2-40B4-BE49-F238E27FC236}">
                <a16:creationId xmlns:a16="http://schemas.microsoft.com/office/drawing/2014/main" id="{4CD3A805-D58B-C74B-9DCC-CF9C88B3144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604171" y="6401117"/>
            <a:ext cx="338447" cy="275588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 defTabSz="742950">
              <a:defRPr sz="975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"/>
              </a:defRPr>
            </a:lvl1pPr>
          </a:lstStyle>
          <a:p>
            <a:fld id="{86CB4B4D-7CA3-9044-876B-883B54F8677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648BB8-969E-AC4A-9505-5C9C9F2A9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9504950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>
            <a:extLst>
              <a:ext uri="{FF2B5EF4-FFF2-40B4-BE49-F238E27FC236}">
                <a16:creationId xmlns:a16="http://schemas.microsoft.com/office/drawing/2014/main" id="{4CD3A805-D58B-C74B-9DCC-CF9C88B3144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604171" y="6401117"/>
            <a:ext cx="338447" cy="275588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 defTabSz="742950">
              <a:defRPr sz="975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"/>
              </a:defRPr>
            </a:lvl1pPr>
          </a:lstStyle>
          <a:p>
            <a:fld id="{86CB4B4D-7CA3-9044-876B-883B54F8677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648BB8-969E-AC4A-9505-5C9C9F2A9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2989797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>
            <a:extLst>
              <a:ext uri="{FF2B5EF4-FFF2-40B4-BE49-F238E27FC236}">
                <a16:creationId xmlns:a16="http://schemas.microsoft.com/office/drawing/2014/main" id="{4CD3A805-D58B-C74B-9DCC-CF9C88B3144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11604171" y="6401117"/>
            <a:ext cx="338447" cy="275588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 defTabSz="742950">
              <a:defRPr sz="975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Helvetica"/>
              </a:defRPr>
            </a:lvl1pPr>
          </a:lstStyle>
          <a:p>
            <a:fld id="{86CB4B4D-7CA3-9044-876B-883B54F8677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648BB8-969E-AC4A-9505-5C9C9F2A9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75214719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5808627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 Backgrounds smaller green 3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P Backgrounds smaller orange 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148424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45"/>
          <p:cNvSpPr/>
          <p:nvPr/>
        </p:nvSpPr>
        <p:spPr>
          <a:xfrm>
            <a:off x="1600" y="1286320"/>
            <a:ext cx="12188800" cy="256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121900" tIns="121900" rIns="121900" bIns="121900" numCol="1" anchor="t" anchorCtr="0">
            <a:noAutofit/>
          </a:bodyPr>
          <a:lstStyle/>
          <a:p>
            <a:endParaRPr sz="1867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" name="Shape 48"/>
          <p:cNvSpPr txBox="1">
            <a:spLocks noGrp="1"/>
          </p:cNvSpPr>
          <p:nvPr>
            <p:ph type="dt" idx="2"/>
          </p:nvPr>
        </p:nvSpPr>
        <p:spPr>
          <a:xfrm>
            <a:off x="565426" y="7034692"/>
            <a:ext cx="2844800" cy="365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lvl="0" indent="0" algn="l" rtl="0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09585" marR="0" lvl="1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19170" marR="0" lvl="2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438339" marR="0" lvl="4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047924" marR="0" lvl="5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657509" marR="0" lvl="6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267093" marR="0" lvl="7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876678" marR="0" lvl="8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Shape 49"/>
          <p:cNvSpPr txBox="1">
            <a:spLocks noGrp="1"/>
          </p:cNvSpPr>
          <p:nvPr>
            <p:ph type="ftr" idx="3"/>
          </p:nvPr>
        </p:nvSpPr>
        <p:spPr>
          <a:xfrm>
            <a:off x="415924" y="6535837"/>
            <a:ext cx="3860800" cy="12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ctr" anchorCtr="0"/>
          <a:lstStyle>
            <a:lvl1pPr marL="0" marR="0" lvl="0" indent="0" algn="l" rtl="0">
              <a:spcBef>
                <a:spcPts val="0"/>
              </a:spcBef>
              <a:buNone/>
              <a:defRPr sz="8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09585" marR="0" lvl="1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19170" marR="0" lvl="2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438339" marR="0" lvl="4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047924" marR="0" lvl="5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657509" marR="0" lvl="6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267093" marR="0" lvl="7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876678" marR="0" lvl="8" indent="0" algn="l" rtl="0">
              <a:spcBef>
                <a:spcPts val="0"/>
              </a:spcBef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>
              <a:solidFill>
                <a:srgbClr val="7C7C7B"/>
              </a:solidFill>
            </a:endParaRPr>
          </a:p>
        </p:txBody>
      </p:sp>
      <p:sp>
        <p:nvSpPr>
          <p:cNvPr id="19" name="Shape 50"/>
          <p:cNvSpPr txBox="1">
            <a:spLocks noGrp="1"/>
          </p:cNvSpPr>
          <p:nvPr>
            <p:ph type="sldNum" idx="4"/>
          </p:nvPr>
        </p:nvSpPr>
        <p:spPr>
          <a:xfrm>
            <a:off x="8934450" y="6360009"/>
            <a:ext cx="2844800" cy="16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numCol="1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" altLang="en" sz="1067">
                <a:solidFill>
                  <a:srgbClr val="000000"/>
                </a:solidFill>
              </a:rPr>
              <a:pPr algn="r">
                <a:buSzPct val="25000"/>
              </a:pPr>
              <a:t>‹#›</a:t>
            </a:fld>
            <a:endParaRPr lang="en" altLang="en" sz="1067">
              <a:solidFill>
                <a:srgbClr val="000000"/>
              </a:solidFill>
            </a:endParaRPr>
          </a:p>
        </p:txBody>
      </p:sp>
      <p:sp>
        <p:nvSpPr>
          <p:cNvPr id="20" name="Shape 51"/>
          <p:cNvSpPr/>
          <p:nvPr/>
        </p:nvSpPr>
        <p:spPr>
          <a:xfrm>
            <a:off x="-1326" y="821188"/>
            <a:ext cx="12188800" cy="1312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20000" y="0"/>
                </a:moveTo>
                <a:lnTo>
                  <a:pt x="15282" y="0"/>
                </a:lnTo>
                <a:cubicBezTo>
                  <a:pt x="14926" y="39996"/>
                  <a:pt x="14571" y="80004"/>
                  <a:pt x="14228" y="120000"/>
                </a:cubicBezTo>
                <a:cubicBezTo>
                  <a:pt x="13827" y="80004"/>
                  <a:pt x="13426" y="39996"/>
                  <a:pt x="13036" y="0"/>
                </a:cubicBezTo>
                <a:lnTo>
                  <a:pt x="0" y="0"/>
                </a:lnTo>
              </a:path>
            </a:pathLst>
          </a:custGeom>
          <a:noFill/>
          <a:ln w="9525" cap="rnd" cmpd="sng">
            <a:solidFill>
              <a:srgbClr val="008E8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900" tIns="60933" rIns="121900" bIns="60933" numCol="1" anchor="t" anchorCtr="0">
            <a:noAutofit/>
          </a:bodyPr>
          <a:lstStyle/>
          <a:p>
            <a:endParaRPr sz="2400" kern="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1" name="Shape 437"/>
          <p:cNvSpPr txBox="1">
            <a:spLocks/>
          </p:cNvSpPr>
          <p:nvPr/>
        </p:nvSpPr>
        <p:spPr>
          <a:xfrm>
            <a:off x="134556" y="54159"/>
            <a:ext cx="11366400" cy="738276"/>
          </a:xfrm>
          <a:prstGeom prst="rect">
            <a:avLst/>
          </a:prstGeom>
        </p:spPr>
        <p:txBody>
          <a:bodyPr lIns="121900" tIns="121900" rIns="121900" bIns="121900" numCol="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lang="en" altLang="en" sz="3200" kern="0">
              <a:solidFill>
                <a:srgbClr val="00877C"/>
              </a:solidFill>
              <a:latin typeface="Calibri" panose="020F0502020204030204" pitchFamily="34" charset="0"/>
            </a:endParaRPr>
          </a:p>
        </p:txBody>
      </p:sp>
      <p:pic>
        <p:nvPicPr>
          <p:cNvPr id="22" name="Picture 21" descr="2015 SLC logo_colour.jpg"/>
          <p:cNvPicPr>
            <a:picLocks noChangeAspect="1"/>
          </p:cNvPicPr>
          <p:nvPr/>
        </p:nvPicPr>
        <p:blipFill rotWithShape="1">
          <a:blip r:embed="rId9" cstate="print"/>
          <a:srcRect b="20801"/>
          <a:stretch/>
        </p:blipFill>
        <p:spPr>
          <a:xfrm>
            <a:off x="11021606" y="250833"/>
            <a:ext cx="958700" cy="370653"/>
          </a:xfrm>
          <a:prstGeom prst="rect">
            <a:avLst/>
          </a:prstGeom>
        </p:spPr>
      </p:pic>
      <p:sp>
        <p:nvSpPr>
          <p:cNvPr id="2" name="MSIPCMContentMarking" descr="{&quot;HashCode&quot;:1862243199,&quot;Placement&quot;:&quot;Footer&quot;,&quot;Top&quot;:520.68866,&quot;Left&quot;:453.6349,&quot;SlideWidth&quot;:960,&quot;SlideHeight&quot;:540}">
            <a:extLst>
              <a:ext uri="{FF2B5EF4-FFF2-40B4-BE49-F238E27FC236}">
                <a16:creationId xmlns:a16="http://schemas.microsoft.com/office/drawing/2014/main" id="{4A0849D3-6AE2-4D84-B947-F01DE57664AD}"/>
              </a:ext>
            </a:extLst>
          </p:cNvPr>
          <p:cNvSpPr txBox="1"/>
          <p:nvPr userDrawn="1"/>
        </p:nvSpPr>
        <p:spPr>
          <a:xfrm>
            <a:off x="5761163" y="6612746"/>
            <a:ext cx="669674" cy="24525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 dirty="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  <p:sp>
        <p:nvSpPr>
          <p:cNvPr id="3" name="MSIPCMContentMarking" descr="{&quot;HashCode&quot;:1838272672,&quot;Placement&quot;:&quot;Header&quot;,&quot;Top&quot;:0.0,&quot;Left&quot;:448.576,&quot;SlideWidth&quot;:960,&quot;SlideHeight&quot;:540}">
            <a:extLst>
              <a:ext uri="{FF2B5EF4-FFF2-40B4-BE49-F238E27FC236}">
                <a16:creationId xmlns:a16="http://schemas.microsoft.com/office/drawing/2014/main" id="{8D1D593F-4722-43BA-8DEA-825D55B5CE41}"/>
              </a:ext>
            </a:extLst>
          </p:cNvPr>
          <p:cNvSpPr txBox="1"/>
          <p:nvPr userDrawn="1"/>
        </p:nvSpPr>
        <p:spPr>
          <a:xfrm>
            <a:off x="5696915" y="0"/>
            <a:ext cx="798171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1100" dirty="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ABA99E-47B4-4E10-B30C-AFD85B73151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56" y="145943"/>
            <a:ext cx="4756394" cy="63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9162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6" r:id="rId2"/>
    <p:sldLayoutId id="2147483667" r:id="rId3"/>
    <p:sldLayoutId id="2147483691" r:id="rId4"/>
    <p:sldLayoutId id="2147483669" r:id="rId5"/>
    <p:sldLayoutId id="2147483692" r:id="rId6"/>
    <p:sldLayoutId id="2147483690" r:id="rId7"/>
  </p:sldLayoutIdLst>
  <p:transition spd="slow">
    <p:push dir="u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 Backgrounds smaller green 2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SIPCMContentMarking" descr="{&quot;HashCode&quot;:1862243199,&quot;Placement&quot;:&quot;Footer&quot;,&quot;Top&quot;:520.68866,&quot;Left&quot;:453.6349,&quot;SlideWidth&quot;:960,&quot;SlideHeight&quot;:540}">
            <a:extLst>
              <a:ext uri="{FF2B5EF4-FFF2-40B4-BE49-F238E27FC236}">
                <a16:creationId xmlns:a16="http://schemas.microsoft.com/office/drawing/2014/main" id="{D7AE621B-AE56-482F-B261-0A0C473B6CDB}"/>
              </a:ext>
            </a:extLst>
          </p:cNvPr>
          <p:cNvSpPr txBox="1"/>
          <p:nvPr userDrawn="1"/>
        </p:nvSpPr>
        <p:spPr>
          <a:xfrm>
            <a:off x="5761163" y="6612746"/>
            <a:ext cx="669674" cy="24525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  <p:sp>
        <p:nvSpPr>
          <p:cNvPr id="3" name="MSIPCMContentMarking" descr="{&quot;HashCode&quot;:1838272672,&quot;Placement&quot;:&quot;Header&quot;,&quot;Top&quot;:0.0,&quot;Left&quot;:448.576,&quot;SlideWidth&quot;:960,&quot;SlideHeight&quot;:540}">
            <a:extLst>
              <a:ext uri="{FF2B5EF4-FFF2-40B4-BE49-F238E27FC236}">
                <a16:creationId xmlns:a16="http://schemas.microsoft.com/office/drawing/2014/main" id="{87EE3449-3941-4352-AADF-C963EACD05CE}"/>
              </a:ext>
            </a:extLst>
          </p:cNvPr>
          <p:cNvSpPr txBox="1"/>
          <p:nvPr userDrawn="1"/>
        </p:nvSpPr>
        <p:spPr>
          <a:xfrm>
            <a:off x="5696915" y="0"/>
            <a:ext cx="798171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110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P Backgrounds smaller orange 1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MSIPCMContentMarking" descr="{&quot;HashCode&quot;:1862243199,&quot;Placement&quot;:&quot;Footer&quot;,&quot;Top&quot;:520.68866,&quot;Left&quot;:453.6349,&quot;SlideWidth&quot;:960,&quot;SlideHeight&quot;:540}">
            <a:extLst>
              <a:ext uri="{FF2B5EF4-FFF2-40B4-BE49-F238E27FC236}">
                <a16:creationId xmlns:a16="http://schemas.microsoft.com/office/drawing/2014/main" id="{5CB01A94-14A9-424F-B847-3B228F510373}"/>
              </a:ext>
            </a:extLst>
          </p:cNvPr>
          <p:cNvSpPr txBox="1"/>
          <p:nvPr userDrawn="1"/>
        </p:nvSpPr>
        <p:spPr>
          <a:xfrm>
            <a:off x="5761163" y="6612746"/>
            <a:ext cx="669674" cy="24525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  <p:sp>
        <p:nvSpPr>
          <p:cNvPr id="4" name="MSIPCMContentMarking" descr="{&quot;HashCode&quot;:1838272672,&quot;Placement&quot;:&quot;Header&quot;,&quot;Top&quot;:0.0,&quot;Left&quot;:448.576,&quot;SlideWidth&quot;:960,&quot;SlideHeight&quot;:540}">
            <a:extLst>
              <a:ext uri="{FF2B5EF4-FFF2-40B4-BE49-F238E27FC236}">
                <a16:creationId xmlns:a16="http://schemas.microsoft.com/office/drawing/2014/main" id="{12C419B1-B00D-4060-AA19-BDE55A808F82}"/>
              </a:ext>
            </a:extLst>
          </p:cNvPr>
          <p:cNvSpPr txBox="1"/>
          <p:nvPr userDrawn="1"/>
        </p:nvSpPr>
        <p:spPr>
          <a:xfrm>
            <a:off x="5696915" y="0"/>
            <a:ext cx="798171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110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69269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9115656-3383-4BC9-A956-917F32BF3F29}"/>
              </a:ext>
            </a:extLst>
          </p:cNvPr>
          <p:cNvSpPr txBox="1">
            <a:spLocks/>
          </p:cNvSpPr>
          <p:nvPr/>
        </p:nvSpPr>
        <p:spPr>
          <a:xfrm>
            <a:off x="256259" y="4018503"/>
            <a:ext cx="3377367" cy="995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numCol="1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9D9D9"/>
              </a:buClr>
              <a:buFont typeface="Calibri"/>
              <a:buNone/>
              <a:defRPr sz="4267" b="0" i="0" u="none" strike="noStrike" cap="none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indent="0">
              <a:spcBef>
                <a:spcPts val="0"/>
              </a:spcBef>
              <a:buClr>
                <a:srgbClr val="D9D9D9"/>
              </a:buClr>
              <a:buFont typeface="Calibri"/>
              <a:buNone/>
              <a:defRPr sz="2400">
                <a:solidFill>
                  <a:srgbClr val="D9D9D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Kevin McMullan</a:t>
            </a:r>
          </a:p>
          <a:p>
            <a:r>
              <a:rPr lang="en-GB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Information Services</a:t>
            </a:r>
          </a:p>
          <a:p>
            <a:r>
              <a:rPr lang="en-GB" sz="16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Loans Company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9248B43-7694-4C24-9673-DC4E514C6D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348" y="2131459"/>
            <a:ext cx="11155500" cy="708038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+mn-lt"/>
              </a:rPr>
              <a:t>Content for Plasma Screens - DSA</a:t>
            </a:r>
            <a:br>
              <a:rPr lang="en-GB" dirty="0">
                <a:solidFill>
                  <a:schemeClr val="bg1"/>
                </a:solidFill>
                <a:latin typeface="+mn-lt"/>
              </a:rPr>
            </a:br>
            <a:r>
              <a:rPr lang="en-GB" dirty="0">
                <a:solidFill>
                  <a:schemeClr val="bg1"/>
                </a:solidFill>
                <a:latin typeface="+mn-lt"/>
              </a:rPr>
              <a:t>For Use Academic Year 2023/24</a:t>
            </a:r>
            <a:br>
              <a:rPr lang="en-GB" dirty="0">
                <a:solidFill>
                  <a:schemeClr val="bg1"/>
                </a:solidFill>
                <a:latin typeface="+mn-lt"/>
              </a:rPr>
            </a:br>
            <a:endParaRPr lang="en-GB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04342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D19384-7F0D-444F-AA30-339E2BF30825}"/>
              </a:ext>
            </a:extLst>
          </p:cNvPr>
          <p:cNvSpPr txBox="1"/>
          <p:nvPr/>
        </p:nvSpPr>
        <p:spPr>
          <a:xfrm>
            <a:off x="654976" y="2934168"/>
            <a:ext cx="8971909" cy="1384995"/>
          </a:xfrm>
          <a:prstGeom prst="rect">
            <a:avLst/>
          </a:prstGeom>
          <a:solidFill>
            <a:srgbClr val="002060"/>
          </a:solidFill>
        </p:spPr>
        <p:txBody>
          <a:bodyPr wrap="square" anchor="ctr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F</a:t>
            </a:r>
            <a:r>
              <a:rPr lang="en-GB" sz="2800" b="1" i="0" dirty="0">
                <a:solidFill>
                  <a:schemeClr val="bg1"/>
                </a:solidFill>
                <a:effectLst/>
              </a:rPr>
              <a:t>ind out about Disabled Students Allowance</a:t>
            </a:r>
            <a:r>
              <a:rPr lang="en-GB" sz="2800" b="1" dirty="0">
                <a:solidFill>
                  <a:schemeClr val="bg1"/>
                </a:solidFill>
              </a:rPr>
              <a:t>:</a:t>
            </a:r>
            <a:r>
              <a:rPr lang="en-GB" sz="2800" b="1" i="0" dirty="0">
                <a:solidFill>
                  <a:schemeClr val="bg1"/>
                </a:solidFill>
                <a:effectLst/>
              </a:rPr>
              <a:t> </a:t>
            </a:r>
            <a:r>
              <a:rPr lang="en-GB" sz="2800" b="1" dirty="0">
                <a:solidFill>
                  <a:schemeClr val="bg1"/>
                </a:solidFill>
              </a:rPr>
              <a:t>Student Finance England</a:t>
            </a:r>
          </a:p>
          <a:p>
            <a:endParaRPr lang="en-GB" sz="2800" b="1" i="0" dirty="0">
              <a:solidFill>
                <a:schemeClr val="bg1"/>
              </a:solidFill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A567E8-1A51-41B6-BC86-8D113EF2D529}"/>
              </a:ext>
            </a:extLst>
          </p:cNvPr>
          <p:cNvSpPr txBox="1"/>
          <p:nvPr/>
        </p:nvSpPr>
        <p:spPr>
          <a:xfrm>
            <a:off x="654976" y="4750050"/>
            <a:ext cx="8971909" cy="1384995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wrap="square" anchor="ctr">
            <a:spAutoFit/>
          </a:bodyPr>
          <a:lstStyle/>
          <a:p>
            <a:r>
              <a:rPr lang="en-GB" sz="2800" b="1" i="0" dirty="0">
                <a:solidFill>
                  <a:schemeClr val="bg1"/>
                </a:solidFill>
                <a:effectLst/>
              </a:rPr>
              <a:t>Find out about Disable</a:t>
            </a:r>
            <a:r>
              <a:rPr lang="en-GB" sz="2800" b="1" dirty="0">
                <a:solidFill>
                  <a:schemeClr val="bg1"/>
                </a:solidFill>
              </a:rPr>
              <a:t>d Students Allowance:</a:t>
            </a:r>
          </a:p>
          <a:p>
            <a:r>
              <a:rPr lang="en-GB" sz="2800" b="1" dirty="0">
                <a:solidFill>
                  <a:schemeClr val="bg1"/>
                </a:solidFill>
              </a:rPr>
              <a:t>Student Finance Wales</a:t>
            </a:r>
          </a:p>
          <a:p>
            <a:r>
              <a:rPr lang="en-GB" sz="2800" b="1" dirty="0">
                <a:solidFill>
                  <a:schemeClr val="bg1"/>
                </a:solidFill>
              </a:rPr>
              <a:t> </a:t>
            </a:r>
            <a:endParaRPr lang="en-GB" sz="2800" b="1" i="0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449BB994-8CCF-46CE-B570-2C953117DE24}"/>
              </a:ext>
            </a:extLst>
          </p:cNvPr>
          <p:cNvSpPr/>
          <p:nvPr/>
        </p:nvSpPr>
        <p:spPr>
          <a:xfrm>
            <a:off x="7870003" y="3914009"/>
            <a:ext cx="1520575" cy="33249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B3C28B8-9FC8-4970-A256-113793955418}"/>
              </a:ext>
            </a:extLst>
          </p:cNvPr>
          <p:cNvSpPr/>
          <p:nvPr/>
        </p:nvSpPr>
        <p:spPr>
          <a:xfrm>
            <a:off x="7849455" y="5730822"/>
            <a:ext cx="1520575" cy="332490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F10C3CA-A520-4C00-ABE7-8DCC44C05CC4}"/>
              </a:ext>
            </a:extLst>
          </p:cNvPr>
          <p:cNvSpPr/>
          <p:nvPr/>
        </p:nvSpPr>
        <p:spPr>
          <a:xfrm>
            <a:off x="503434" y="1191802"/>
            <a:ext cx="11178283" cy="1290302"/>
          </a:xfrm>
          <a:prstGeom prst="roundRect">
            <a:avLst/>
          </a:prstGeom>
          <a:solidFill>
            <a:srgbClr val="FFF6D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rgbClr val="002060"/>
                </a:solidFill>
              </a:rPr>
              <a:t>WANT TO KNOW MORE ABOUT DISABLED STUDENTS ALLOWANCE?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783471E-7E85-1E81-C1B5-D03C6B43A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1765" y="2930447"/>
            <a:ext cx="1454345" cy="14454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0B1EB0D-2460-1632-E201-2DFABFAAE3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1765" y="4710102"/>
            <a:ext cx="1454345" cy="156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81345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ACFC777D-8E48-1FCA-4C38-0164AC6DAC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460715"/>
              </p:ext>
            </p:extLst>
          </p:nvPr>
        </p:nvGraphicFramePr>
        <p:xfrm>
          <a:off x="2103919" y="1110084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35DB606-F012-9963-8AC7-9CB3C0F552B9}"/>
              </a:ext>
            </a:extLst>
          </p:cNvPr>
          <p:cNvSpPr/>
          <p:nvPr/>
        </p:nvSpPr>
        <p:spPr>
          <a:xfrm>
            <a:off x="390417" y="894327"/>
            <a:ext cx="3094806" cy="1643390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algn="ctr">
              <a:buAutoNum type="arabicPeriod"/>
            </a:pPr>
            <a:r>
              <a:rPr lang="en-GB" dirty="0"/>
              <a:t> APPLY</a:t>
            </a:r>
          </a:p>
          <a:p>
            <a:pPr algn="ctr"/>
            <a:r>
              <a:rPr lang="en-GB" sz="1600" dirty="0"/>
              <a:t>Apply online at the same time you apply for core support. If applying later, you will need to apply using paper application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AA9ED2FE-C3E4-EAB8-CDC3-4DF577DBE4B2}"/>
              </a:ext>
            </a:extLst>
          </p:cNvPr>
          <p:cNvSpPr/>
          <p:nvPr/>
        </p:nvSpPr>
        <p:spPr>
          <a:xfrm>
            <a:off x="368156" y="2661007"/>
            <a:ext cx="3117067" cy="208565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GB" dirty="0"/>
              <a:t>2. MEDICAL EVIDENCE</a:t>
            </a:r>
          </a:p>
          <a:p>
            <a:pPr marL="0" indent="0">
              <a:buNone/>
            </a:pPr>
            <a:r>
              <a:rPr lang="en-GB" sz="1400" dirty="0">
                <a:latin typeface="Arial" pitchFamily="34" charset="0"/>
              </a:rPr>
              <a:t>Supply your Medical Evidence in one of these three formats:,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itchFamily="34" charset="0"/>
              </a:rPr>
              <a:t>Diagnostic Report (learning difficulties)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itchFamily="34" charset="0"/>
              </a:rPr>
              <a:t>Letter from a GP or other Medical Professional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Arial" pitchFamily="34" charset="0"/>
              </a:rPr>
              <a:t>SFE Disability Evidence Form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D210BF9C-F48E-93EB-FD68-E488AF34E2B0}"/>
              </a:ext>
            </a:extLst>
          </p:cNvPr>
          <p:cNvSpPr/>
          <p:nvPr/>
        </p:nvSpPr>
        <p:spPr>
          <a:xfrm>
            <a:off x="390417" y="4869951"/>
            <a:ext cx="3094806" cy="164339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3. DSA1 LETTER</a:t>
            </a:r>
          </a:p>
          <a:p>
            <a:pPr algn="ctr"/>
            <a:r>
              <a:rPr lang="en-GB" sz="1600" dirty="0"/>
              <a:t>SLC will send you a DSA1 letter, confirming your eligibility for DSA and instructions for booking your NEEDS ASSESSMENT 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542171DE-2904-8601-BFFE-0F02632496B6}"/>
              </a:ext>
            </a:extLst>
          </p:cNvPr>
          <p:cNvSpPr/>
          <p:nvPr/>
        </p:nvSpPr>
        <p:spPr>
          <a:xfrm>
            <a:off x="8872876" y="904600"/>
            <a:ext cx="3094806" cy="1643390"/>
          </a:xfrm>
          <a:prstGeom prst="roundRect">
            <a:avLst/>
          </a:prstGeom>
          <a:solidFill>
            <a:srgbClr val="B686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4. NEEDS ASSESSMENT</a:t>
            </a:r>
          </a:p>
          <a:p>
            <a:pPr algn="ctr"/>
            <a:r>
              <a:rPr lang="en-GB" sz="1600" dirty="0"/>
              <a:t>It can take 22 days to attend a Needs Assessment appointment so get it booked asap!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4A44098A-BB56-564F-7D8A-CB7603889490}"/>
              </a:ext>
            </a:extLst>
          </p:cNvPr>
          <p:cNvSpPr/>
          <p:nvPr/>
        </p:nvSpPr>
        <p:spPr>
          <a:xfrm>
            <a:off x="8850615" y="2650733"/>
            <a:ext cx="3094806" cy="164339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5. DSA2 LETTER</a:t>
            </a:r>
          </a:p>
          <a:p>
            <a:pPr algn="ctr"/>
            <a:r>
              <a:rPr lang="en-GB" sz="1600" dirty="0"/>
              <a:t>This letter confirms your package of support and instructions for ordering specialist equipment / arranging other support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43509EAE-571D-BF98-4CDD-34A32BBAA950}"/>
              </a:ext>
            </a:extLst>
          </p:cNvPr>
          <p:cNvSpPr/>
          <p:nvPr/>
        </p:nvSpPr>
        <p:spPr>
          <a:xfrm>
            <a:off x="8944793" y="4396393"/>
            <a:ext cx="3117068" cy="2337842"/>
          </a:xfrm>
          <a:prstGeom prst="roundRect">
            <a:avLst/>
          </a:prstGeom>
          <a:solidFill>
            <a:srgbClr val="FA5C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6. PAYMENT</a:t>
            </a:r>
          </a:p>
          <a:p>
            <a:pPr marL="0" indent="0">
              <a:buNone/>
            </a:pPr>
            <a:r>
              <a:rPr lang="en-GB" sz="1400" dirty="0">
                <a:latin typeface="Arial" pitchFamily="34" charset="0"/>
              </a:rPr>
              <a:t>Suppliers invoice DSA Team directly for the support they have provided (students are liable for a £200 contribution of any laptop/PC recommendations). </a:t>
            </a:r>
          </a:p>
          <a:p>
            <a:pPr marL="0" indent="0">
              <a:buNone/>
            </a:pPr>
            <a:r>
              <a:rPr lang="en-GB" sz="1400" dirty="0">
                <a:latin typeface="Arial" pitchFamily="34" charset="0"/>
              </a:rPr>
              <a:t>Some students are also agreed a General Allowance and are able to send receipts (student claims) to claim back these costs</a:t>
            </a:r>
          </a:p>
        </p:txBody>
      </p:sp>
    </p:spTree>
    <p:extLst>
      <p:ext uri="{BB962C8B-B14F-4D97-AF65-F5344CB8AC3E}">
        <p14:creationId xmlns:p14="http://schemas.microsoft.com/office/powerpoint/2010/main" val="42163185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0F0C98F-4375-4A19-80EE-79441953D306}"/>
              </a:ext>
            </a:extLst>
          </p:cNvPr>
          <p:cNvSpPr txBox="1"/>
          <p:nvPr/>
        </p:nvSpPr>
        <p:spPr>
          <a:xfrm>
            <a:off x="230773" y="4643835"/>
            <a:ext cx="1542530" cy="43088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SCAN FOR FULL DETAILS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7F07EDD-D79E-35ED-FD9F-94A4F5746B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4256294"/>
              </p:ext>
            </p:extLst>
          </p:nvPr>
        </p:nvGraphicFramePr>
        <p:xfrm>
          <a:off x="2032000" y="95597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B59A90FE-B73D-BC6D-4312-6EF6BD8C5FDC}"/>
              </a:ext>
            </a:extLst>
          </p:cNvPr>
          <p:cNvGrpSpPr/>
          <p:nvPr/>
        </p:nvGrpSpPr>
        <p:grpSpPr>
          <a:xfrm>
            <a:off x="6239832" y="2230547"/>
            <a:ext cx="1524000" cy="1524000"/>
            <a:chOff x="2370666" y="1117598"/>
            <a:chExt cx="1524000" cy="1524000"/>
          </a:xfrm>
          <a:solidFill>
            <a:srgbClr val="FFCC00"/>
          </a:solidFill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7417A1E-5412-2877-088B-07ECCEE43D4D}"/>
                </a:ext>
              </a:extLst>
            </p:cNvPr>
            <p:cNvSpPr/>
            <p:nvPr/>
          </p:nvSpPr>
          <p:spPr>
            <a:xfrm>
              <a:off x="2370666" y="1117598"/>
              <a:ext cx="1524000" cy="1524000"/>
            </a:xfrm>
            <a:prstGeom prst="ellipse">
              <a:avLst/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>
              <a:extLst>
                <a:ext uri="{FF2B5EF4-FFF2-40B4-BE49-F238E27FC236}">
                  <a16:creationId xmlns:a16="http://schemas.microsoft.com/office/drawing/2014/main" id="{2FEC6471-3958-9B15-FF34-B4C462B05548}"/>
                </a:ext>
              </a:extLst>
            </p:cNvPr>
            <p:cNvSpPr txBox="1"/>
            <p:nvPr/>
          </p:nvSpPr>
          <p:spPr>
            <a:xfrm>
              <a:off x="2593851" y="1340783"/>
              <a:ext cx="1077630" cy="107763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dirty="0"/>
                <a:t>LONG STANDING ILLNESS</a:t>
              </a:r>
              <a:endParaRPr lang="en-GB" sz="1200" kern="1200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2DCECEF-17CB-1F33-EF60-CE1A5E3E4525}"/>
              </a:ext>
            </a:extLst>
          </p:cNvPr>
          <p:cNvGrpSpPr/>
          <p:nvPr/>
        </p:nvGrpSpPr>
        <p:grpSpPr>
          <a:xfrm>
            <a:off x="5190169" y="2903304"/>
            <a:ext cx="1524000" cy="1524000"/>
            <a:chOff x="2370666" y="1117598"/>
            <a:chExt cx="1524000" cy="1524000"/>
          </a:xfrm>
          <a:solidFill>
            <a:srgbClr val="B686DA"/>
          </a:solidFill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7349D85-E88D-0580-77F7-A744E0AB0B54}"/>
                </a:ext>
              </a:extLst>
            </p:cNvPr>
            <p:cNvSpPr/>
            <p:nvPr/>
          </p:nvSpPr>
          <p:spPr>
            <a:xfrm>
              <a:off x="2370666" y="1117598"/>
              <a:ext cx="1524000" cy="1524000"/>
            </a:xfrm>
            <a:prstGeom prst="ellipse">
              <a:avLst/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Oval 4">
              <a:extLst>
                <a:ext uri="{FF2B5EF4-FFF2-40B4-BE49-F238E27FC236}">
                  <a16:creationId xmlns:a16="http://schemas.microsoft.com/office/drawing/2014/main" id="{7EE1BCB4-73BA-E886-C933-C7DE594F89C1}"/>
                </a:ext>
              </a:extLst>
            </p:cNvPr>
            <p:cNvSpPr txBox="1"/>
            <p:nvPr/>
          </p:nvSpPr>
          <p:spPr>
            <a:xfrm>
              <a:off x="2593851" y="1340783"/>
              <a:ext cx="1077630" cy="107763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kern="1200" dirty="0"/>
                <a:t>MULTIPLE DISABILITIES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5B19B3E-0A88-C08D-E8FC-F09D2071931A}"/>
              </a:ext>
            </a:extLst>
          </p:cNvPr>
          <p:cNvGrpSpPr/>
          <p:nvPr/>
        </p:nvGrpSpPr>
        <p:grpSpPr>
          <a:xfrm>
            <a:off x="3373916" y="1366185"/>
            <a:ext cx="1524000" cy="1524000"/>
            <a:chOff x="5387458" y="574463"/>
            <a:chExt cx="1524000" cy="1524000"/>
          </a:xfrm>
          <a:solidFill>
            <a:srgbClr val="FF9900"/>
          </a:solidFill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AA58666-F362-4D94-E87A-2EF4700FBA86}"/>
                </a:ext>
              </a:extLst>
            </p:cNvPr>
            <p:cNvSpPr/>
            <p:nvPr/>
          </p:nvSpPr>
          <p:spPr>
            <a:xfrm>
              <a:off x="5387458" y="574463"/>
              <a:ext cx="1524000" cy="1524000"/>
            </a:xfrm>
            <a:prstGeom prst="ellipse">
              <a:avLst/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4">
              <a:extLst>
                <a:ext uri="{FF2B5EF4-FFF2-40B4-BE49-F238E27FC236}">
                  <a16:creationId xmlns:a16="http://schemas.microsoft.com/office/drawing/2014/main" id="{49F63E2B-5BE6-1775-F7F3-2EC60DE32128}"/>
                </a:ext>
              </a:extLst>
            </p:cNvPr>
            <p:cNvSpPr txBox="1"/>
            <p:nvPr/>
          </p:nvSpPr>
          <p:spPr>
            <a:xfrm>
              <a:off x="5610643" y="797648"/>
              <a:ext cx="1077630" cy="107763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dirty="0"/>
                <a:t>DEAF / PARTIAL HEARING</a:t>
              </a:r>
              <a:endParaRPr lang="en-GB" sz="1200" kern="1200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14C99F1-8E3C-DE78-A363-F0F57FE178E5}"/>
              </a:ext>
            </a:extLst>
          </p:cNvPr>
          <p:cNvGrpSpPr/>
          <p:nvPr/>
        </p:nvGrpSpPr>
        <p:grpSpPr>
          <a:xfrm>
            <a:off x="7437916" y="2667000"/>
            <a:ext cx="1524000" cy="1524000"/>
            <a:chOff x="2370666" y="1117598"/>
            <a:chExt cx="1524000" cy="1524000"/>
          </a:xfrm>
          <a:solidFill>
            <a:srgbClr val="00B050"/>
          </a:solidFill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E6177F9-93C2-05FE-852A-7E99F5046C82}"/>
                </a:ext>
              </a:extLst>
            </p:cNvPr>
            <p:cNvSpPr/>
            <p:nvPr/>
          </p:nvSpPr>
          <p:spPr>
            <a:xfrm>
              <a:off x="2370666" y="1117598"/>
              <a:ext cx="1524000" cy="1524000"/>
            </a:xfrm>
            <a:prstGeom prst="ellipse">
              <a:avLst/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Oval 4">
              <a:extLst>
                <a:ext uri="{FF2B5EF4-FFF2-40B4-BE49-F238E27FC236}">
                  <a16:creationId xmlns:a16="http://schemas.microsoft.com/office/drawing/2014/main" id="{DEF35DEF-EA5D-05E0-7B02-74FE954D473A}"/>
                </a:ext>
              </a:extLst>
            </p:cNvPr>
            <p:cNvSpPr txBox="1"/>
            <p:nvPr/>
          </p:nvSpPr>
          <p:spPr>
            <a:xfrm>
              <a:off x="2593851" y="1340783"/>
              <a:ext cx="1077630" cy="107763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dirty="0"/>
                <a:t>MENTAL HEALTH</a:t>
              </a:r>
              <a:endParaRPr lang="en-GB" sz="1200" kern="1200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7EE8658-3F93-795B-FCB7-7E7A7B869222}"/>
              </a:ext>
            </a:extLst>
          </p:cNvPr>
          <p:cNvGrpSpPr/>
          <p:nvPr/>
        </p:nvGrpSpPr>
        <p:grpSpPr>
          <a:xfrm>
            <a:off x="3666169" y="2769362"/>
            <a:ext cx="1524000" cy="1524000"/>
            <a:chOff x="2370666" y="1117598"/>
            <a:chExt cx="1524000" cy="1524000"/>
          </a:xfrm>
          <a:solidFill>
            <a:srgbClr val="6666FF"/>
          </a:solidFill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C0EFAFB-17A9-4173-6F21-EF0781255C35}"/>
                </a:ext>
              </a:extLst>
            </p:cNvPr>
            <p:cNvSpPr/>
            <p:nvPr/>
          </p:nvSpPr>
          <p:spPr>
            <a:xfrm>
              <a:off x="2370666" y="1117598"/>
              <a:ext cx="1524000" cy="1524000"/>
            </a:xfrm>
            <a:prstGeom prst="ellipse">
              <a:avLst/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Oval 4">
              <a:extLst>
                <a:ext uri="{FF2B5EF4-FFF2-40B4-BE49-F238E27FC236}">
                  <a16:creationId xmlns:a16="http://schemas.microsoft.com/office/drawing/2014/main" id="{69374935-913C-A94B-8114-1E0C06A9DF47}"/>
                </a:ext>
              </a:extLst>
            </p:cNvPr>
            <p:cNvSpPr txBox="1"/>
            <p:nvPr/>
          </p:nvSpPr>
          <p:spPr>
            <a:xfrm>
              <a:off x="2593851" y="1340783"/>
              <a:ext cx="1077630" cy="107763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dirty="0"/>
                <a:t>WHEELCHAIR / MOBILITY</a:t>
              </a:r>
              <a:endParaRPr lang="en-GB" sz="1200" kern="1200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CE8693C-6213-2218-E4A5-F20D8CCAEF2C}"/>
              </a:ext>
            </a:extLst>
          </p:cNvPr>
          <p:cNvGrpSpPr/>
          <p:nvPr/>
        </p:nvGrpSpPr>
        <p:grpSpPr>
          <a:xfrm>
            <a:off x="6386527" y="3719444"/>
            <a:ext cx="1524000" cy="1524000"/>
            <a:chOff x="2370666" y="1117598"/>
            <a:chExt cx="1524000" cy="1524000"/>
          </a:xfrm>
          <a:solidFill>
            <a:srgbClr val="FA5CBE"/>
          </a:solidFill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220F12F-B016-F9A7-9854-B81008D9E233}"/>
                </a:ext>
              </a:extLst>
            </p:cNvPr>
            <p:cNvSpPr/>
            <p:nvPr/>
          </p:nvSpPr>
          <p:spPr>
            <a:xfrm>
              <a:off x="2370666" y="1117598"/>
              <a:ext cx="1524000" cy="1524000"/>
            </a:xfrm>
            <a:prstGeom prst="ellipse">
              <a:avLst/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Oval 4">
              <a:extLst>
                <a:ext uri="{FF2B5EF4-FFF2-40B4-BE49-F238E27FC236}">
                  <a16:creationId xmlns:a16="http://schemas.microsoft.com/office/drawing/2014/main" id="{CBB1A119-433A-3AE4-314A-079265243D38}"/>
                </a:ext>
              </a:extLst>
            </p:cNvPr>
            <p:cNvSpPr txBox="1"/>
            <p:nvPr/>
          </p:nvSpPr>
          <p:spPr>
            <a:xfrm>
              <a:off x="2593851" y="1340783"/>
              <a:ext cx="1077630" cy="107763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kern="1200" dirty="0"/>
                <a:t>OTHER DISABILITY</a:t>
              </a:r>
            </a:p>
          </p:txBody>
        </p:sp>
      </p:grpSp>
      <p:sp>
        <p:nvSpPr>
          <p:cNvPr id="5" name="Scroll: Horizontal 4">
            <a:extLst>
              <a:ext uri="{FF2B5EF4-FFF2-40B4-BE49-F238E27FC236}">
                <a16:creationId xmlns:a16="http://schemas.microsoft.com/office/drawing/2014/main" id="{FA1BD951-EF6E-10BB-2E48-2EC2F100D561}"/>
              </a:ext>
            </a:extLst>
          </p:cNvPr>
          <p:cNvSpPr/>
          <p:nvPr/>
        </p:nvSpPr>
        <p:spPr>
          <a:xfrm>
            <a:off x="8961916" y="4051617"/>
            <a:ext cx="2786405" cy="1983769"/>
          </a:xfrm>
          <a:prstGeom prst="horizontalScroll">
            <a:avLst/>
          </a:prstGeom>
          <a:solidFill>
            <a:srgbClr val="6666FF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Up to £26,291 per year available </a:t>
            </a:r>
            <a:r>
              <a:rPr lang="en-GB"/>
              <a:t>to SFE students </a:t>
            </a:r>
            <a:r>
              <a:rPr lang="en-GB" dirty="0"/>
              <a:t>eligible for DSA.</a:t>
            </a:r>
          </a:p>
        </p:txBody>
      </p:sp>
      <p:sp>
        <p:nvSpPr>
          <p:cNvPr id="26" name="Explosion: 14 Points 25">
            <a:extLst>
              <a:ext uri="{FF2B5EF4-FFF2-40B4-BE49-F238E27FC236}">
                <a16:creationId xmlns:a16="http://schemas.microsoft.com/office/drawing/2014/main" id="{A4FFFB20-3C5E-2135-BD26-4B97C7652E17}"/>
              </a:ext>
            </a:extLst>
          </p:cNvPr>
          <p:cNvSpPr/>
          <p:nvPr/>
        </p:nvSpPr>
        <p:spPr>
          <a:xfrm>
            <a:off x="160671" y="700834"/>
            <a:ext cx="2688413" cy="378061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DSA is a grant so doesn’t need to be repaid!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6A002B04-EE69-AED8-2EE5-784CC77C01B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3438" y="5190511"/>
            <a:ext cx="1454345" cy="144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74006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1_PWC001_PowerPoint_Template_Final_150831_5b">
  <a:themeElements>
    <a:clrScheme name="Custom 2">
      <a:dk1>
        <a:srgbClr val="000000"/>
      </a:dk1>
      <a:lt1>
        <a:srgbClr val="FFFFFF"/>
      </a:lt1>
      <a:dk2>
        <a:srgbClr val="E0301E"/>
      </a:dk2>
      <a:lt2>
        <a:srgbClr val="7C7C7B"/>
      </a:lt2>
      <a:accent1>
        <a:srgbClr val="E0301E"/>
      </a:accent1>
      <a:accent2>
        <a:srgbClr val="000000"/>
      </a:accent2>
      <a:accent3>
        <a:srgbClr val="2D2D2D"/>
      </a:accent3>
      <a:accent4>
        <a:srgbClr val="5A5A5A"/>
      </a:accent4>
      <a:accent5>
        <a:srgbClr val="878787"/>
      </a:accent5>
      <a:accent6>
        <a:srgbClr val="B4B4B4"/>
      </a:accent6>
      <a:hlink>
        <a:srgbClr val="E0301E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7B3618EB24D54A85A0F54C3CD4894B" ma:contentTypeVersion="13" ma:contentTypeDescription="Create a new document." ma:contentTypeScope="" ma:versionID="d9e3e3bc3b4e982b0d99ad3ad0040fed">
  <xsd:schema xmlns:xsd="http://www.w3.org/2001/XMLSchema" xmlns:xs="http://www.w3.org/2001/XMLSchema" xmlns:p="http://schemas.microsoft.com/office/2006/metadata/properties" xmlns:ns2="70746f9f-6e55-42d4-8dd6-8ff9886c7e2c" xmlns:ns3="ddeac1e3-59cd-4ce5-99a1-ddf3198cb1fb" xmlns:ns4="7baf63a6-8159-4531-922f-8d695af1915f" targetNamespace="http://schemas.microsoft.com/office/2006/metadata/properties" ma:root="true" ma:fieldsID="ac3157e767831cf3ca5781a3c099880b" ns2:_="" ns3:_="" ns4:_="">
    <xsd:import namespace="70746f9f-6e55-42d4-8dd6-8ff9886c7e2c"/>
    <xsd:import namespace="ddeac1e3-59cd-4ce5-99a1-ddf3198cb1fb"/>
    <xsd:import namespace="7baf63a6-8159-4531-922f-8d695af191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746f9f-6e55-42d4-8dd6-8ff9886c7e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ac1e3-59cd-4ce5-99a1-ddf3198cb1f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af63a6-8159-4531-922f-8d695af1915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31b909d-f0c0-44fc-a559-101384bb6e36}" ma:internalName="TaxCatchAll" ma:showField="CatchAllData" ma:web="ddeac1e3-59cd-4ce5-99a1-ddf3198cb1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deac1e3-59cd-4ce5-99a1-ddf3198cb1fb">
      <UserInfo>
        <DisplayName>Linda Hamill</DisplayName>
        <AccountId>18</AccountId>
        <AccountType/>
      </UserInfo>
      <UserInfo>
        <DisplayName>Emma Donaghy</DisplayName>
        <AccountId>11</AccountId>
        <AccountType/>
      </UserInfo>
      <UserInfo>
        <DisplayName>Sebastian Merritt</DisplayName>
        <AccountId>56</AccountId>
        <AccountType/>
      </UserInfo>
      <UserInfo>
        <DisplayName>Peter Shopp</DisplayName>
        <AccountId>51</AccountId>
        <AccountType/>
      </UserInfo>
      <UserInfo>
        <DisplayName>Kelly Bradshaw</DisplayName>
        <AccountId>15</AccountId>
        <AccountType/>
      </UserInfo>
      <UserInfo>
        <DisplayName>Angel Casado Hidalgo</DisplayName>
        <AccountId>55</AccountId>
        <AccountType/>
      </UserInfo>
    </SharedWithUsers>
    <lcf76f155ced4ddcb4097134ff3c332f xmlns="70746f9f-6e55-42d4-8dd6-8ff9886c7e2c">
      <Terms xmlns="http://schemas.microsoft.com/office/infopath/2007/PartnerControls"/>
    </lcf76f155ced4ddcb4097134ff3c332f>
    <TaxCatchAll xmlns="7baf63a6-8159-4531-922f-8d695af1915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A3A504-E033-458D-ACE4-BBEBE08DC0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746f9f-6e55-42d4-8dd6-8ff9886c7e2c"/>
    <ds:schemaRef ds:uri="ddeac1e3-59cd-4ce5-99a1-ddf3198cb1fb"/>
    <ds:schemaRef ds:uri="7baf63a6-8159-4531-922f-8d695af191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0F18B7-8282-4124-B478-3271311EEC57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487e20a8-aec4-49e6-a38d-fb49e07f28a9"/>
    <ds:schemaRef ds:uri="d7e545cb-b1ea-4431-b89d-0809954d8062"/>
    <ds:schemaRef ds:uri="ddeac1e3-59cd-4ce5-99a1-ddf3198cb1fb"/>
    <ds:schemaRef ds:uri="70746f9f-6e55-42d4-8dd6-8ff9886c7e2c"/>
    <ds:schemaRef ds:uri="7baf63a6-8159-4531-922f-8d695af1915f"/>
  </ds:schemaRefs>
</ds:datastoreItem>
</file>

<file path=customXml/itemProps3.xml><?xml version="1.0" encoding="utf-8"?>
<ds:datastoreItem xmlns:ds="http://schemas.openxmlformats.org/officeDocument/2006/customXml" ds:itemID="{86541B19-2FCA-4E0E-8F52-3F7C66A68D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20467</TotalTime>
  <Words>296</Words>
  <Application>Microsoft Office PowerPoint</Application>
  <PresentationFormat>Widescreen</PresentationFormat>
  <Paragraphs>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1_PWC001_PowerPoint_Template_Final_150831_5b</vt:lpstr>
      <vt:lpstr>Custom Design</vt:lpstr>
      <vt:lpstr>1_Custom Design</vt:lpstr>
      <vt:lpstr>Content for Plasma Screens - DSA For Use Academic Year 2023/24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Hamill</dc:creator>
  <cp:lastModifiedBy>Maddie Stoodley</cp:lastModifiedBy>
  <cp:revision>143</cp:revision>
  <dcterms:created xsi:type="dcterms:W3CDTF">2021-06-11T08:31:20Z</dcterms:created>
  <dcterms:modified xsi:type="dcterms:W3CDTF">2023-07-18T08:19:00Z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bd37d9-d9ac-4b79-83be-bb7da6ab464c_Enabled">
    <vt:lpwstr>true</vt:lpwstr>
  </property>
  <property fmtid="{D5CDD505-2E9C-101B-9397-08002B2CF9AE}" pid="3" name="MSIP_Label_7bbd37d9-d9ac-4b79-83be-bb7da6ab464c_SetDate">
    <vt:lpwstr>2021-06-11T12:14:14Z</vt:lpwstr>
  </property>
  <property fmtid="{D5CDD505-2E9C-101B-9397-08002B2CF9AE}" pid="4" name="MSIP_Label_7bbd37d9-d9ac-4b79-83be-bb7da6ab464c_Method">
    <vt:lpwstr>Privileged</vt:lpwstr>
  </property>
  <property fmtid="{D5CDD505-2E9C-101B-9397-08002B2CF9AE}" pid="5" name="MSIP_Label_7bbd37d9-d9ac-4b79-83be-bb7da6ab464c_Name">
    <vt:lpwstr>OFFICIAL</vt:lpwstr>
  </property>
  <property fmtid="{D5CDD505-2E9C-101B-9397-08002B2CF9AE}" pid="6" name="MSIP_Label_7bbd37d9-d9ac-4b79-83be-bb7da6ab464c_SiteId">
    <vt:lpwstr>4c6898a9-8fca-42f9-aa92-82cb3e252bc6</vt:lpwstr>
  </property>
  <property fmtid="{D5CDD505-2E9C-101B-9397-08002B2CF9AE}" pid="7" name="MSIP_Label_7bbd37d9-d9ac-4b79-83be-bb7da6ab464c_ActionId">
    <vt:lpwstr>620856b4-bbda-4fb8-8615-0000c4d71414</vt:lpwstr>
  </property>
  <property fmtid="{D5CDD505-2E9C-101B-9397-08002B2CF9AE}" pid="8" name="MSIP_Label_7bbd37d9-d9ac-4b79-83be-bb7da6ab464c_ContentBits">
    <vt:lpwstr>3</vt:lpwstr>
  </property>
  <property fmtid="{D5CDD505-2E9C-101B-9397-08002B2CF9AE}" pid="9" name="ContentTypeId">
    <vt:lpwstr>0x010100B67B3618EB24D54A85A0F54C3CD4894B</vt:lpwstr>
  </property>
</Properties>
</file>