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3"/>
  </p:notesMasterIdLst>
  <p:handoutMasterIdLst>
    <p:handoutMasterId r:id="rId44"/>
  </p:handoutMasterIdLst>
  <p:sldIdLst>
    <p:sldId id="302" r:id="rId5"/>
    <p:sldId id="329" r:id="rId6"/>
    <p:sldId id="372" r:id="rId7"/>
    <p:sldId id="373" r:id="rId8"/>
    <p:sldId id="343" r:id="rId9"/>
    <p:sldId id="344" r:id="rId10"/>
    <p:sldId id="359" r:id="rId11"/>
    <p:sldId id="342" r:id="rId12"/>
    <p:sldId id="345" r:id="rId13"/>
    <p:sldId id="346" r:id="rId14"/>
    <p:sldId id="347" r:id="rId15"/>
    <p:sldId id="376" r:id="rId16"/>
    <p:sldId id="351" r:id="rId17"/>
    <p:sldId id="353" r:id="rId18"/>
    <p:sldId id="355" r:id="rId19"/>
    <p:sldId id="354" r:id="rId20"/>
    <p:sldId id="356" r:id="rId21"/>
    <p:sldId id="362" r:id="rId22"/>
    <p:sldId id="357" r:id="rId23"/>
    <p:sldId id="370" r:id="rId24"/>
    <p:sldId id="375" r:id="rId25"/>
    <p:sldId id="360" r:id="rId26"/>
    <p:sldId id="2126987170" r:id="rId27"/>
    <p:sldId id="2126987171" r:id="rId28"/>
    <p:sldId id="2126987173" r:id="rId29"/>
    <p:sldId id="2126987172" r:id="rId30"/>
    <p:sldId id="2126987174" r:id="rId31"/>
    <p:sldId id="2126987175" r:id="rId32"/>
    <p:sldId id="2126987176" r:id="rId33"/>
    <p:sldId id="368" r:id="rId34"/>
    <p:sldId id="369" r:id="rId35"/>
    <p:sldId id="364" r:id="rId36"/>
    <p:sldId id="365" r:id="rId37"/>
    <p:sldId id="366" r:id="rId38"/>
    <p:sldId id="367" r:id="rId39"/>
    <p:sldId id="309" r:id="rId40"/>
    <p:sldId id="2126987169" r:id="rId41"/>
    <p:sldId id="311" r:id="rId42"/>
  </p:sldIdLst>
  <p:sldSz cx="12192000" cy="6858000"/>
  <p:notesSz cx="6858000" cy="9144000"/>
  <p:embeddedFontLst>
    <p:embeddedFont>
      <p:font typeface="AQA Chevin Pro DemiBold" panose="020B0604020202020204" charset="0"/>
      <p:bold r:id="rId45"/>
      <p:boldItalic r:id="rId46"/>
    </p:embeddedFont>
    <p:embeddedFont>
      <p:font typeface="AQA Chevin Pro Light" panose="020B0604020202020204" charset="0"/>
      <p:regular r:id="rId47"/>
      <p:italic r:id="rId48"/>
    </p:embeddedFont>
    <p:embeddedFont>
      <p:font typeface="Calibri" panose="020F0502020204030204" pitchFamily="34" charset="0"/>
      <p:regular r:id="rId49"/>
      <p:bold r:id="rId50"/>
      <p:italic r:id="rId51"/>
      <p:boldItalic r:id="rId52"/>
    </p:embeddedFont>
    <p:embeddedFont>
      <p:font typeface="Source Sans Pro" panose="020B0503030403020204" pitchFamily="34" charset="0"/>
      <p:regular r:id="rId53"/>
      <p:bold r:id="rId54"/>
      <p:italic r:id="rId55"/>
      <p:boldItalic r:id="rId56"/>
    </p:embeddedFont>
    <p:embeddedFont>
      <p:font typeface="Source Sans Pro Black" panose="020B0803030403020204" pitchFamily="34" charset="0"/>
      <p:bold r:id="rId57"/>
      <p:boldItalic r:id="rId58"/>
    </p:embeddedFont>
    <p:embeddedFont>
      <p:font typeface="Source Sans Pro Semibold" panose="020B0603030403020204" pitchFamily="34" charset="0"/>
      <p:bold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r Guide" id="{F419920E-4E73-4A47-94C6-A94DB32FA2B1}">
          <p14:sldIdLst/>
        </p14:section>
        <p14:section name="Titles and Dividers" id="{76E16C41-0D50-4061-87DE-5690E67AC3FC}">
          <p14:sldIdLst>
            <p14:sldId id="302"/>
            <p14:sldId id="329"/>
            <p14:sldId id="372"/>
            <p14:sldId id="373"/>
            <p14:sldId id="343"/>
            <p14:sldId id="344"/>
            <p14:sldId id="359"/>
            <p14:sldId id="342"/>
            <p14:sldId id="345"/>
            <p14:sldId id="346"/>
            <p14:sldId id="347"/>
            <p14:sldId id="376"/>
            <p14:sldId id="351"/>
            <p14:sldId id="353"/>
            <p14:sldId id="355"/>
            <p14:sldId id="354"/>
            <p14:sldId id="356"/>
            <p14:sldId id="362"/>
            <p14:sldId id="357"/>
            <p14:sldId id="370"/>
            <p14:sldId id="375"/>
            <p14:sldId id="360"/>
            <p14:sldId id="2126987170"/>
            <p14:sldId id="2126987171"/>
            <p14:sldId id="2126987173"/>
            <p14:sldId id="2126987172"/>
            <p14:sldId id="2126987174"/>
            <p14:sldId id="2126987175"/>
            <p14:sldId id="2126987176"/>
            <p14:sldId id="368"/>
            <p14:sldId id="369"/>
            <p14:sldId id="364"/>
            <p14:sldId id="365"/>
            <p14:sldId id="366"/>
            <p14:sldId id="367"/>
            <p14:sldId id="309"/>
            <p14:sldId id="2126987169"/>
            <p14:sldId id="311"/>
          </p14:sldIdLst>
        </p14:section>
        <p14:section name="Content Layouts" id="{51373B74-400F-491D-B19E-6661691CFFC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119792-B955-4D5B-96BC-881E5C1E2D8C}" v="4" dt="2023-07-07T10:00:20.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29657-014D-3317-3E83-ED6C30B202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954D0C-3B2B-3F35-5457-CF5F87570C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D2EE0-F958-465B-9B96-0C07EFAE35A3}" type="datetimeFigureOut">
              <a:rPr lang="en-GB" smtClean="0"/>
              <a:t>18/07/2023</a:t>
            </a:fld>
            <a:endParaRPr lang="en-GB"/>
          </a:p>
        </p:txBody>
      </p:sp>
      <p:sp>
        <p:nvSpPr>
          <p:cNvPr id="4" name="Footer Placeholder 3">
            <a:extLst>
              <a:ext uri="{FF2B5EF4-FFF2-40B4-BE49-F238E27FC236}">
                <a16:creationId xmlns:a16="http://schemas.microsoft.com/office/drawing/2014/main" id="{C610BE09-20FE-19B1-DE6C-8737CBFE44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F200E1-C5F9-CBCC-C714-29A02743D5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22F2C-890D-45D1-BA5B-8CE9ABBBD045}" type="slidenum">
              <a:rPr lang="en-GB" smtClean="0"/>
              <a:t>‹#›</a:t>
            </a:fld>
            <a:endParaRPr lang="en-GB"/>
          </a:p>
        </p:txBody>
      </p:sp>
    </p:spTree>
    <p:extLst>
      <p:ext uri="{BB962C8B-B14F-4D97-AF65-F5344CB8AC3E}">
        <p14:creationId xmlns:p14="http://schemas.microsoft.com/office/powerpoint/2010/main" val="104885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CAB8E-BAD0-48C5-AE6E-35F6CD4E2826}" type="datetimeFigureOut">
              <a:rPr lang="en-GB" smtClean="0"/>
              <a:t>18/07/2023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0DE1A-D26C-4BF3-92F9-DBA57D06CF9D}" type="slidenum">
              <a:rPr lang="en-GB" smtClean="0"/>
              <a:t>‹#›</a:t>
            </a:fld>
            <a:endParaRPr lang="en-GB"/>
          </a:p>
        </p:txBody>
      </p:sp>
    </p:spTree>
    <p:extLst>
      <p:ext uri="{BB962C8B-B14F-4D97-AF65-F5344CB8AC3E}">
        <p14:creationId xmlns:p14="http://schemas.microsoft.com/office/powerpoint/2010/main" val="37093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Good morning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Thank you for joining me for this session on our EPQ.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I am conscious that there will be differing knowledge and experience of EPQ in the room today and I have therefore tried to structure this session to be appropriate for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Today I will be covering: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solidFill>
                  <a:schemeClr val="tx1"/>
                </a:solidFill>
              </a:rPr>
              <a:t>What is an EPQ?</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solidFill>
                  <a:schemeClr val="tx1"/>
                </a:solidFill>
              </a:rPr>
              <a:t>Benefits of Projects qualifications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solidFill>
                  <a:schemeClr val="tx1"/>
                </a:solidFill>
              </a:rPr>
              <a:t>Tips for a successful EPQ programme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solidFill>
                  <a:schemeClr val="tx1"/>
                </a:solidFill>
              </a:rPr>
              <a:t>How Project Q can help you to deliver the qualification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solidFill>
                  <a:schemeClr val="tx1"/>
                </a:solidFill>
              </a:rPr>
              <a:t>Q&amp;A</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For those of you already delivering our EPQ, I hope some of this session serves as a refresher and for those brand new or considering offering our EPQ, I will be briefly introducing you to the qualification and how to successful set this up in you school or college. I will also touch upon the level 1 and 2 projects qualifications.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a:solidFill>
                <a:schemeClr val="tx1"/>
              </a:solidFill>
            </a:endParaRP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a:t>
            </a:fld>
            <a:endParaRPr lang="en-GB"/>
          </a:p>
        </p:txBody>
      </p:sp>
    </p:spTree>
    <p:extLst>
      <p:ext uri="{BB962C8B-B14F-4D97-AF65-F5344CB8AC3E}">
        <p14:creationId xmlns:p14="http://schemas.microsoft.com/office/powerpoint/2010/main" val="268439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Examples of past projects</a:t>
            </a:r>
          </a:p>
          <a:p>
            <a:endParaRPr lang="en-GB"/>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The beauty of projects is that they really encourage students to explore what matters to them.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Feedback we’ve received from one student is that the EPQ appealed to them because they had the freedom to research a topic they really cared about.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Some students may choose a project that perhaps supports their interest in what they'd like to study at university. They might extend their learning beyond their A-level subjects. And some may do something completely different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An artefact we saw a few years back was investigating the benefits of singing through creating a community choir.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The work the student did in actually developing their own community choir, could have been delivered in a 5,000 word written report, they could have showed the outcomes there. In fact, what they chose to do was, have the community choir as the artefact. So, for this student, they wrote a shorter written report detailing their research, which they always need to do, but the actual outcome of the project was the community choir they set up.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Feedback from teachers on what they see in the classroom is the student developing some really wonderful skills in terms of growing as a human being and growing as a young adult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11</a:t>
            </a:fld>
            <a:endParaRPr lang="en-GB"/>
          </a:p>
        </p:txBody>
      </p:sp>
    </p:spTree>
    <p:extLst>
      <p:ext uri="{BB962C8B-B14F-4D97-AF65-F5344CB8AC3E}">
        <p14:creationId xmlns:p14="http://schemas.microsoft.com/office/powerpoint/2010/main" val="185482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12</a:t>
            </a:fld>
            <a:endParaRPr lang="en-GB"/>
          </a:p>
        </p:txBody>
      </p:sp>
    </p:spTree>
    <p:extLst>
      <p:ext uri="{BB962C8B-B14F-4D97-AF65-F5344CB8AC3E}">
        <p14:creationId xmlns:p14="http://schemas.microsoft.com/office/powerpoint/2010/main" val="3275770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13</a:t>
            </a:fld>
            <a:endParaRPr lang="en-GB"/>
          </a:p>
        </p:txBody>
      </p:sp>
    </p:spTree>
    <p:extLst>
      <p:ext uri="{BB962C8B-B14F-4D97-AF65-F5344CB8AC3E}">
        <p14:creationId xmlns:p14="http://schemas.microsoft.com/office/powerpoint/2010/main" val="1608157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Projects can also support transition through the school and from GCSE to A-level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When students start at sixth form, they are usually expected to undertake independent study outside of lessons to support and deepen their subject knowledge – for many, this is the first time they will have been asked to do this and it can be a real struggle to adapt.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L1/2 projects are a great way to introduce student led, independent learning and provide students with a freedom of exploration and to be rewarded at the same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15</a:t>
            </a:fld>
            <a:endParaRPr lang="en-GB"/>
          </a:p>
        </p:txBody>
      </p:sp>
    </p:spTree>
    <p:extLst>
      <p:ext uri="{BB962C8B-B14F-4D97-AF65-F5344CB8AC3E}">
        <p14:creationId xmlns:p14="http://schemas.microsoft.com/office/powerpoint/2010/main" val="285317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We get so many anecdotes from students we meet when we visit universities about how when they got to </a:t>
            </a:r>
            <a:r>
              <a:rPr lang="en-GB" sz="1200" kern="1200" err="1">
                <a:solidFill>
                  <a:schemeClr val="tx1"/>
                </a:solidFill>
                <a:effectLst/>
                <a:latin typeface="+mn-lt"/>
                <a:ea typeface="+mn-ea"/>
                <a:cs typeface="+mn-cs"/>
              </a:rPr>
              <a:t>uni</a:t>
            </a:r>
            <a:r>
              <a:rPr lang="en-GB" sz="1200" kern="1200">
                <a:solidFill>
                  <a:schemeClr val="tx1"/>
                </a:solidFill>
                <a:effectLst/>
                <a:latin typeface="+mn-lt"/>
                <a:ea typeface="+mn-ea"/>
                <a:cs typeface="+mn-cs"/>
              </a:rPr>
              <a:t> they realised the value of their EPQ in equipping them for university academic, study and life. We also hear from students it was their EPQ that helped them to discover what they wanted to study at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a:t>Projects aids the development of cultural capital and helps support students in interviews, especially for the more competitive universities.</a:t>
            </a:r>
            <a:endParaRPr lang="en-GB"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EPQ is really useful in preparing students for higher education study - not just because of the research, planning and organisation skills they’ve developed but also their ability to self start, think critically and face set backs.</a:t>
            </a:r>
            <a:endParaRPr lang="en-GB"/>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16</a:t>
            </a:fld>
            <a:endParaRPr lang="en-GB"/>
          </a:p>
        </p:txBody>
      </p:sp>
    </p:spTree>
    <p:extLst>
      <p:ext uri="{BB962C8B-B14F-4D97-AF65-F5344CB8AC3E}">
        <p14:creationId xmlns:p14="http://schemas.microsoft.com/office/powerpoint/2010/main" val="343732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Many universities make lower A-level offers to students with an EPQ – and it gives students the chance to show their interest in and passion for a topic or area of study that can give them something to discuss and show their commitment to in admissions and employment interviews.</a:t>
            </a:r>
          </a:p>
          <a:p>
            <a:endParaRPr lang="en-GB"/>
          </a:p>
          <a:p>
            <a:endParaRPr lang="en-GB"/>
          </a:p>
          <a:p>
            <a:r>
              <a:rPr lang="en-GB"/>
              <a:t>Research conducted by the University of Southampton indicates that students may be less likely to leave university after their first year if they’ve taken EPQ in sixth form. </a:t>
            </a:r>
          </a:p>
          <a:p>
            <a:r>
              <a:rPr lang="en-GB"/>
              <a:t>They think this is because the EPQ better prepares students to progress to university</a:t>
            </a:r>
          </a:p>
          <a:p>
            <a:r>
              <a:rPr lang="en-GB"/>
              <a:t>The EPQ mirrors the expectation from a university that students will plan, time manage and develop their own work independently. </a:t>
            </a:r>
          </a:p>
          <a:p>
            <a:r>
              <a:rPr lang="en-GB"/>
              <a:t>It teaches student skills such as research methodology and academic writing as well as how to reflect on their progress and make adaptations. </a:t>
            </a: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17</a:t>
            </a:fld>
            <a:endParaRPr lang="en-GB"/>
          </a:p>
        </p:txBody>
      </p:sp>
    </p:spTree>
    <p:extLst>
      <p:ext uri="{BB962C8B-B14F-4D97-AF65-F5344CB8AC3E}">
        <p14:creationId xmlns:p14="http://schemas.microsoft.com/office/powerpoint/2010/main" val="1892143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research also indicates that students may be more likely to obtain a better class degree if they’ve taken an EPQ (more likely to obtain a 1</a:t>
            </a:r>
            <a:r>
              <a:rPr lang="en-GB" baseline="30000"/>
              <a:t>st</a:t>
            </a:r>
            <a:r>
              <a:rPr lang="en-GB"/>
              <a:t> or 2:1)</a:t>
            </a:r>
          </a:p>
          <a:p>
            <a:r>
              <a:rPr lang="en-GB"/>
              <a:t>Again, they think this may be because students who take an EPQ have had a head start in developing the required skills to be successful in undergraduate courses. </a:t>
            </a:r>
          </a:p>
          <a:p>
            <a:endParaRPr lang="en-GB"/>
          </a:p>
          <a:p>
            <a:r>
              <a:rPr lang="en-GB"/>
              <a:t>New research from University of Southampton and University of Leeds draws a link between EPQ and social mobility and future higher education attainment.  </a:t>
            </a:r>
          </a:p>
          <a:p>
            <a:r>
              <a:rPr lang="en-GB"/>
              <a:t>From this research we are seeing students from most deprived backgrounds seeing the greatest benefit to academic performance for example, </a:t>
            </a:r>
          </a:p>
          <a:p>
            <a:pPr marL="628650" lvl="1" indent="-171450">
              <a:spcAft>
                <a:spcPts val="600"/>
              </a:spcAft>
              <a:buFont typeface="Arial" panose="020B0604020202020204" pitchFamily="34" charset="0"/>
              <a:buChar char="•"/>
            </a:pPr>
            <a:r>
              <a:rPr lang="en-GB" sz="900" kern="1200">
                <a:solidFill>
                  <a:schemeClr val="tx1"/>
                </a:solidFill>
                <a:latin typeface="+mn-lt"/>
                <a:ea typeface="+mn-ea"/>
                <a:cs typeface="+mn-cs"/>
              </a:rPr>
              <a:t>Of those from deprived backgrounds with EPQ:   52% got a first </a:t>
            </a:r>
          </a:p>
          <a:p>
            <a:pPr marL="628650" lvl="1" indent="-171450">
              <a:spcAft>
                <a:spcPts val="1200"/>
              </a:spcAft>
              <a:buFont typeface="Arial" panose="020B0604020202020204" pitchFamily="34" charset="0"/>
              <a:buChar char="•"/>
            </a:pPr>
            <a:r>
              <a:rPr lang="en-GB" sz="900" kern="1200">
                <a:solidFill>
                  <a:schemeClr val="tx1"/>
                </a:solidFill>
                <a:latin typeface="+mn-lt"/>
                <a:ea typeface="+mn-ea"/>
                <a:cs typeface="+mn-cs"/>
              </a:rPr>
              <a:t>Those W/out EPQ:    44% got a first</a:t>
            </a:r>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18</a:t>
            </a:fld>
            <a:endParaRPr lang="en-GB"/>
          </a:p>
        </p:txBody>
      </p:sp>
    </p:spTree>
    <p:extLst>
      <p:ext uri="{BB962C8B-B14F-4D97-AF65-F5344CB8AC3E}">
        <p14:creationId xmlns:p14="http://schemas.microsoft.com/office/powerpoint/2010/main" val="1659484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20</a:t>
            </a:fld>
            <a:endParaRPr lang="en-GB"/>
          </a:p>
        </p:txBody>
      </p:sp>
    </p:spTree>
    <p:extLst>
      <p:ext uri="{BB962C8B-B14F-4D97-AF65-F5344CB8AC3E}">
        <p14:creationId xmlns:p14="http://schemas.microsoft.com/office/powerpoint/2010/main" val="3717703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21</a:t>
            </a:fld>
            <a:endParaRPr lang="en-GB"/>
          </a:p>
        </p:txBody>
      </p:sp>
    </p:spTree>
    <p:extLst>
      <p:ext uri="{BB962C8B-B14F-4D97-AF65-F5344CB8AC3E}">
        <p14:creationId xmlns:p14="http://schemas.microsoft.com/office/powerpoint/2010/main" val="1964549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22</a:t>
            </a:fld>
            <a:endParaRPr lang="en-GB"/>
          </a:p>
        </p:txBody>
      </p:sp>
    </p:spTree>
    <p:extLst>
      <p:ext uri="{BB962C8B-B14F-4D97-AF65-F5344CB8AC3E}">
        <p14:creationId xmlns:p14="http://schemas.microsoft.com/office/powerpoint/2010/main" val="284720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only do projects qualifications support development of research skills, by their unique design, they support students in learning more about what matters to them in the world around them.</a:t>
            </a:r>
          </a:p>
          <a:p>
            <a:endParaRPr lang="en-GB"/>
          </a:p>
          <a:p>
            <a:pPr marL="0" marR="0" lvl="0" indent="0" algn="l" defTabSz="457200" rtl="0" eaLnBrk="1" fontAlgn="auto" latinLnBrk="0" hangingPunct="1">
              <a:lnSpc>
                <a:spcPct val="100000"/>
              </a:lnSpc>
              <a:spcBef>
                <a:spcPts val="0"/>
              </a:spcBef>
              <a:spcAft>
                <a:spcPts val="0"/>
              </a:spcAft>
              <a:buClrTx/>
              <a:buSzTx/>
              <a:buFontTx/>
              <a:buNone/>
              <a:tabLst/>
              <a:defRPr/>
            </a:pPr>
            <a:r>
              <a:rPr lang="en-GB"/>
              <a:t>The freedom of choice provided by projects allows learners to explore their individual passions or interests outside of their usual studies – this opportunity to study a wider curriculum broadens students’ surroundings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p>
          <a:p>
            <a:pPr marL="0" marR="0" lvl="0" indent="0" algn="l" defTabSz="457200" rtl="0" eaLnBrk="1" fontAlgn="auto" latinLnBrk="0" hangingPunct="1">
              <a:lnSpc>
                <a:spcPct val="100000"/>
              </a:lnSpc>
              <a:spcBef>
                <a:spcPts val="0"/>
              </a:spcBef>
              <a:spcAft>
                <a:spcPts val="0"/>
              </a:spcAft>
              <a:buClrTx/>
              <a:buSzTx/>
              <a:buFontTx/>
              <a:buNone/>
              <a:tabLst/>
              <a:defRPr/>
            </a:pPr>
            <a:r>
              <a:rPr lang="en-GB"/>
              <a:t>Rather than following the content on a specification, the qualification encourages different thinking, autonomy and resilience in learning, which in turn builds confidence and aids at key transitions points in preparing learners for the next stage in education and life.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A really valuable part of EPQ is putting the learning in the hands of the students.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For some young people, it will be the first time in their school life, someone has said to them "Well what are you going to do? What do you think about that?" And that can be really powerful for young people in that quite tightly controlled GCSE or A-level environment- to have a little bit of space, to make their own decisions about their own learning, and what they want to find out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a:t>
            </a:fld>
            <a:endParaRPr lang="en-GB"/>
          </a:p>
        </p:txBody>
      </p:sp>
    </p:spTree>
    <p:extLst>
      <p:ext uri="{BB962C8B-B14F-4D97-AF65-F5344CB8AC3E}">
        <p14:creationId xmlns:p14="http://schemas.microsoft.com/office/powerpoint/2010/main" val="2929634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23</a:t>
            </a:fld>
            <a:endParaRPr lang="en-GB"/>
          </a:p>
        </p:txBody>
      </p:sp>
    </p:spTree>
    <p:extLst>
      <p:ext uri="{BB962C8B-B14F-4D97-AF65-F5344CB8AC3E}">
        <p14:creationId xmlns:p14="http://schemas.microsoft.com/office/powerpoint/2010/main" val="56995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checklist for ‘assessing the potential of a proposal is taken from the EPQ Specification. The Record of Initial Ideas is a crucial starting point for discussion with the candidate around the formulation of an idea and then the question. The Supervisor should not be overly directing the candidate, but should be facilitating discussion which then enables the candidate to hone their ideas ready for the Project Proposal A. </a:t>
            </a:r>
            <a:r>
              <a:rPr lang="en-US" sz="1200" kern="1200">
                <a:solidFill>
                  <a:schemeClr val="tx1"/>
                </a:solidFill>
                <a:effectLst/>
                <a:latin typeface="+mn-lt"/>
                <a:ea typeface="+mn-ea"/>
                <a:cs typeface="+mn-cs"/>
              </a:rPr>
              <a:t>Explain that at proposal stage students are </a:t>
            </a:r>
            <a:r>
              <a:rPr lang="en-US" sz="1200" b="1" kern="1200">
                <a:solidFill>
                  <a:schemeClr val="tx1"/>
                </a:solidFill>
                <a:effectLst/>
                <a:latin typeface="+mn-lt"/>
                <a:ea typeface="+mn-ea"/>
                <a:cs typeface="+mn-cs"/>
              </a:rPr>
              <a:t>not</a:t>
            </a:r>
            <a:r>
              <a:rPr lang="en-US" sz="1200" kern="1200">
                <a:solidFill>
                  <a:schemeClr val="tx1"/>
                </a:solidFill>
                <a:effectLst/>
                <a:latin typeface="+mn-lt"/>
                <a:ea typeface="+mn-ea"/>
                <a:cs typeface="+mn-cs"/>
              </a:rPr>
              <a:t> expected to have a final, well-crafted title. Though a good understanding of what makes for a good title is important. The working title will be written in the student’s Proposal Part A. The final title will not be written until the Mid-project Review.</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24</a:t>
            </a:fld>
            <a:endParaRPr lang="en-GB"/>
          </a:p>
        </p:txBody>
      </p:sp>
    </p:spTree>
    <p:extLst>
      <p:ext uri="{BB962C8B-B14F-4D97-AF65-F5344CB8AC3E}">
        <p14:creationId xmlns:p14="http://schemas.microsoft.com/office/powerpoint/2010/main" val="658572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25</a:t>
            </a:fld>
            <a:endParaRPr lang="en-GB"/>
          </a:p>
        </p:txBody>
      </p:sp>
    </p:spTree>
    <p:extLst>
      <p:ext uri="{BB962C8B-B14F-4D97-AF65-F5344CB8AC3E}">
        <p14:creationId xmlns:p14="http://schemas.microsoft.com/office/powerpoint/2010/main" val="2967416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26</a:t>
            </a:fld>
            <a:endParaRPr lang="en-GB"/>
          </a:p>
        </p:txBody>
      </p:sp>
    </p:spTree>
    <p:extLst>
      <p:ext uri="{BB962C8B-B14F-4D97-AF65-F5344CB8AC3E}">
        <p14:creationId xmlns:p14="http://schemas.microsoft.com/office/powerpoint/2010/main" val="3207330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27</a:t>
            </a:fld>
            <a:endParaRPr lang="en-GB"/>
          </a:p>
        </p:txBody>
      </p:sp>
    </p:spTree>
    <p:extLst>
      <p:ext uri="{BB962C8B-B14F-4D97-AF65-F5344CB8AC3E}">
        <p14:creationId xmlns:p14="http://schemas.microsoft.com/office/powerpoint/2010/main" val="3778074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28</a:t>
            </a:fld>
            <a:endParaRPr lang="en-GB"/>
          </a:p>
        </p:txBody>
      </p:sp>
    </p:spTree>
    <p:extLst>
      <p:ext uri="{BB962C8B-B14F-4D97-AF65-F5344CB8AC3E}">
        <p14:creationId xmlns:p14="http://schemas.microsoft.com/office/powerpoint/2010/main" val="543261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29</a:t>
            </a:fld>
            <a:endParaRPr lang="en-GB"/>
          </a:p>
        </p:txBody>
      </p:sp>
    </p:spTree>
    <p:extLst>
      <p:ext uri="{BB962C8B-B14F-4D97-AF65-F5344CB8AC3E}">
        <p14:creationId xmlns:p14="http://schemas.microsoft.com/office/powerpoint/2010/main" val="3636357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30</a:t>
            </a:fld>
            <a:endParaRPr lang="en-GB"/>
          </a:p>
        </p:txBody>
      </p:sp>
    </p:spTree>
    <p:extLst>
      <p:ext uri="{BB962C8B-B14F-4D97-AF65-F5344CB8AC3E}">
        <p14:creationId xmlns:p14="http://schemas.microsoft.com/office/powerpoint/2010/main" val="853722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of our past Virtual Communities and Training events materials are available on centre services, including:</a:t>
            </a:r>
          </a:p>
          <a:p>
            <a:pPr marL="171450" indent="-171450">
              <a:buFontTx/>
              <a:buChar char="-"/>
            </a:pPr>
            <a:r>
              <a:rPr lang="en-GB"/>
              <a:t>What makes a good EPQ title</a:t>
            </a:r>
          </a:p>
          <a:p>
            <a:pPr marL="171450" indent="-171450">
              <a:buFontTx/>
              <a:buChar char="-"/>
            </a:pPr>
            <a:r>
              <a:rPr lang="en-GB"/>
              <a:t>Implementing EPQ successfully</a:t>
            </a:r>
          </a:p>
          <a:p>
            <a:pPr marL="171450" indent="-171450">
              <a:buFontTx/>
              <a:buChar char="-"/>
            </a:pPr>
            <a:r>
              <a:rPr lang="en-GB"/>
              <a:t>Guidance on ethics and safeguarding</a:t>
            </a:r>
          </a:p>
          <a:p>
            <a:pPr marL="171450" indent="-171450">
              <a:buFontTx/>
              <a:buChar char="-"/>
            </a:pPr>
            <a:r>
              <a:rPr lang="en-GB"/>
              <a:t>Unlocking the potential of artefacts</a:t>
            </a:r>
          </a:p>
          <a:p>
            <a:pPr marL="171450" indent="-171450">
              <a:buFontTx/>
              <a:buChar char="-"/>
            </a:pPr>
            <a:r>
              <a:rPr lang="en-GB"/>
              <a:t>Marking the extended project</a:t>
            </a:r>
          </a:p>
          <a:p>
            <a:pPr marL="171450" indent="-171450">
              <a:buFontTx/>
              <a:buChar char="-"/>
            </a:pPr>
            <a:endParaRPr lang="en-GB"/>
          </a:p>
          <a:p>
            <a:pPr marL="171450" indent="-171450">
              <a:buFontTx/>
              <a:buChar char="-"/>
            </a:pPr>
            <a:r>
              <a:rPr lang="en-GB"/>
              <a:t>All past teacher standardisation training including projects with examiner commentary</a:t>
            </a:r>
          </a:p>
          <a:p>
            <a:pPr marL="171450" indent="-171450">
              <a:buFontTx/>
              <a:buChar char="-"/>
            </a:pPr>
            <a:endParaRPr lang="en-GB"/>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31</a:t>
            </a:fld>
            <a:endParaRPr lang="en-GB"/>
          </a:p>
        </p:txBody>
      </p:sp>
    </p:spTree>
    <p:extLst>
      <p:ext uri="{BB962C8B-B14F-4D97-AF65-F5344CB8AC3E}">
        <p14:creationId xmlns:p14="http://schemas.microsoft.com/office/powerpoint/2010/main" val="2749260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32</a:t>
            </a:fld>
            <a:endParaRPr lang="en-GB"/>
          </a:p>
        </p:txBody>
      </p:sp>
    </p:spTree>
    <p:extLst>
      <p:ext uri="{BB962C8B-B14F-4D97-AF65-F5344CB8AC3E}">
        <p14:creationId xmlns:p14="http://schemas.microsoft.com/office/powerpoint/2010/main" val="348413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Although the focus of this session is on the Extended Project Qualification, we also offer projects quals at Level 1 and Level 2 and I will today touch upon how the different levels of qualification can support transition to the next stage of life. </a:t>
            </a:r>
          </a:p>
          <a:p>
            <a:endParaRPr lang="en-GB"/>
          </a:p>
          <a:p>
            <a:r>
              <a:rPr lang="en-GB"/>
              <a:t>Delivery models</a:t>
            </a:r>
          </a:p>
          <a:p>
            <a:endParaRPr lang="en-GB"/>
          </a:p>
          <a:p>
            <a:r>
              <a:rPr lang="en-GB"/>
              <a:t>There are many ways in which you can choose to deliver the qualification(s) and depending on your individual circumstances your staffing and timetabling model may look very different to another centre. For the Extended Project (Level 3) there are two possible points of entry each year, November and May. For Levels 1 and 2 there is a single entry point in May.</a:t>
            </a:r>
          </a:p>
          <a:p>
            <a:endParaRPr lang="en-GB"/>
          </a:p>
          <a:p>
            <a:r>
              <a:rPr lang="en-GB"/>
              <a:t>A common model involves the timetabling of the EPQ from January of Year 12 through to December of Year 13. This gives students time to settle into sixth form life before embarking on their project. In this model, staff would be timetabled throughout the academic year and as one cohort finishes, a new cohort starts. </a:t>
            </a:r>
          </a:p>
        </p:txBody>
      </p:sp>
      <p:sp>
        <p:nvSpPr>
          <p:cNvPr id="4" name="Slide Number Placeholder 3"/>
          <p:cNvSpPr>
            <a:spLocks noGrp="1"/>
          </p:cNvSpPr>
          <p:nvPr>
            <p:ph type="sldNum" sz="quarter" idx="5"/>
          </p:nvPr>
        </p:nvSpPr>
        <p:spPr/>
        <p:txBody>
          <a:bodyPr/>
          <a:lstStyle/>
          <a:p>
            <a:fld id="{3C40DE1A-D26C-4BF3-92F9-DBA57D06CF9D}" type="slidenum">
              <a:rPr lang="en-GB" smtClean="0"/>
              <a:t>4</a:t>
            </a:fld>
            <a:endParaRPr lang="en-GB"/>
          </a:p>
        </p:txBody>
      </p:sp>
    </p:spTree>
    <p:extLst>
      <p:ext uri="{BB962C8B-B14F-4D97-AF65-F5344CB8AC3E}">
        <p14:creationId xmlns:p14="http://schemas.microsoft.com/office/powerpoint/2010/main" val="1169606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Project Q is unique – the only complete student management system available, and it makes delivering Project qualifications easy. It saves time, cuts down on admin and gives you more oversight, structure and control in managing students and their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r>
              <a:rPr lang="en-GB"/>
              <a:t>The platform is simple and intuitive to use because it is specifically designed for Projects qualifications. </a:t>
            </a:r>
          </a:p>
          <a:p>
            <a:r>
              <a:rPr lang="en-GB"/>
              <a:t>It is a central system that replaces the use of a paper production log and communication by email – the whole project is managed online in one place. </a:t>
            </a:r>
          </a:p>
          <a:p>
            <a:endParaRPr lang="en-GB"/>
          </a:p>
          <a:p>
            <a:r>
              <a:rPr lang="en-GB"/>
              <a:t>Having the entire project process online provides full transparency for supervisors which can be helpful for monitoring progress, authenticating work and getting a full picture of a student’s project journey. </a:t>
            </a:r>
          </a:p>
          <a:p>
            <a:endParaRPr lang="en-GB"/>
          </a:p>
          <a:p>
            <a:r>
              <a:rPr lang="en-GB"/>
              <a:t>It also means there is no risk of the important production log being lost or students not submitting work to supervisors, because it is all there, in real time.</a:t>
            </a:r>
          </a:p>
          <a:p>
            <a:endParaRPr lang="en-GB"/>
          </a:p>
          <a:p>
            <a:r>
              <a:rPr lang="en-GB"/>
              <a:t>Most sections have a ‘view history’ link which open a window to display periodic changes to help snapshot how the production log has developed and changed over time</a:t>
            </a:r>
          </a:p>
          <a:p>
            <a:endParaRPr lang="en-GB"/>
          </a:p>
          <a:p>
            <a:r>
              <a:rPr lang="en-GB"/>
              <a:t>A discussion area is built directly into the production log area – this helps to support a dialogue between supervisor and student relating to the current section. Files can be uploaded and shared and email notifications are sent to recipients when comments are saved</a:t>
            </a:r>
          </a:p>
          <a:p>
            <a:endParaRPr lang="en-GB"/>
          </a:p>
          <a:p>
            <a:r>
              <a:rPr lang="en-GB"/>
              <a:t>Supervisors can send messages to all students at once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33</a:t>
            </a:fld>
            <a:endParaRPr lang="en-GB"/>
          </a:p>
        </p:txBody>
      </p:sp>
    </p:spTree>
    <p:extLst>
      <p:ext uri="{BB962C8B-B14F-4D97-AF65-F5344CB8AC3E}">
        <p14:creationId xmlns:p14="http://schemas.microsoft.com/office/powerpoint/2010/main" val="2474939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Supervisors can view the status of each learner; when they last logged in, the section entries they’ve made – useful for helping students to stay on track</a:t>
            </a:r>
          </a:p>
          <a:p>
            <a:endParaRPr lang="en-GB"/>
          </a:p>
          <a:p>
            <a:r>
              <a:rPr lang="en-GB"/>
              <a:t>Some sections such as record of mark can be locked from the students view.</a:t>
            </a:r>
          </a:p>
          <a:p>
            <a:endParaRPr lang="en-GB"/>
          </a:p>
          <a:p>
            <a:r>
              <a:rPr lang="en-GB"/>
              <a:t>The journal feature provides a place for students to record notes, research and progress</a:t>
            </a:r>
          </a:p>
          <a:p>
            <a:endParaRPr lang="en-GB"/>
          </a:p>
          <a:p>
            <a:r>
              <a:rPr lang="en-GB"/>
              <a:t>Project Q will save automatically and students can also save automatically</a:t>
            </a:r>
          </a:p>
          <a:p>
            <a:endParaRPr lang="en-GB"/>
          </a:p>
          <a:p>
            <a:pPr marL="0" marR="0" lvl="0" indent="0" algn="l" defTabSz="457200" rtl="0" eaLnBrk="1" fontAlgn="auto" latinLnBrk="0" hangingPunct="1">
              <a:lnSpc>
                <a:spcPct val="100000"/>
              </a:lnSpc>
              <a:spcBef>
                <a:spcPts val="0"/>
              </a:spcBef>
              <a:spcAft>
                <a:spcPts val="0"/>
              </a:spcAft>
              <a:buClrTx/>
              <a:buSzTx/>
              <a:buFontTx/>
              <a:buNone/>
              <a:tabLst/>
              <a:defRPr/>
            </a:pPr>
            <a:r>
              <a:rPr lang="en-GB"/>
              <a:t>At the end, the sections are all exported into the official Production Log format</a:t>
            </a:r>
          </a:p>
          <a:p>
            <a:endParaRPr lang="en-GB"/>
          </a:p>
          <a:p>
            <a:r>
              <a:rPr lang="en-GB"/>
              <a:t>You can view a full cohort status report at a glance </a:t>
            </a:r>
          </a:p>
          <a:p>
            <a:endParaRPr lang="en-GB"/>
          </a:p>
          <a:p>
            <a:r>
              <a:rPr lang="en-GB"/>
              <a:t>To really get the most out of the platform – all Projects activities should take place within Project Q. Think of it as a ‘one stop shop’. It will require some time for initial set up, e.g. transferring Taught Skills resources from your school system to the Resources area of PQ and setting up the courses  - but once this is done, it’s done and each year you will just need to update cohorts/supervisors – add any additional resources etc.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34</a:t>
            </a:fld>
            <a:endParaRPr lang="en-GB"/>
          </a:p>
        </p:txBody>
      </p:sp>
    </p:spTree>
    <p:extLst>
      <p:ext uri="{BB962C8B-B14F-4D97-AF65-F5344CB8AC3E}">
        <p14:creationId xmlns:p14="http://schemas.microsoft.com/office/powerpoint/2010/main" val="3990177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35</a:t>
            </a:fld>
            <a:endParaRPr lang="en-GB"/>
          </a:p>
        </p:txBody>
      </p:sp>
    </p:spTree>
    <p:extLst>
      <p:ext uri="{BB962C8B-B14F-4D97-AF65-F5344CB8AC3E}">
        <p14:creationId xmlns:p14="http://schemas.microsoft.com/office/powerpoint/2010/main" val="142416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30hours guided learning</a:t>
            </a:r>
          </a:p>
          <a:p>
            <a:r>
              <a:rPr lang="en-GB"/>
              <a:t>Taught skills are a requirement of the qualification and should make up 30 hours of the overall qualification (of the 60 hours for FOQ and HPQ and of the 120 hours for EPQ)</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They are essential to a successful project and at least half of the taught skills should be delivered before a project proposal is submitted and before they commence detailed research. For example: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Ethics and safeguarding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Project Planning and management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Evaluating sources including how to scrutinise sources for reliability, relevance and currency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Research skills</a:t>
            </a:r>
          </a:p>
          <a:p>
            <a:endParaRPr lang="en-GB"/>
          </a:p>
          <a:p>
            <a:r>
              <a:rPr lang="en-GB"/>
              <a:t>These skills can delivered in flexible ways, include student led learning and can also encompass</a:t>
            </a:r>
          </a:p>
          <a:p>
            <a:r>
              <a:rPr lang="en-GB"/>
              <a:t>• visits from guest speakers • visits to university libraries • completing online courses.</a:t>
            </a:r>
          </a:p>
          <a:p>
            <a:endParaRPr lang="en-GB"/>
          </a:p>
          <a:p>
            <a:r>
              <a:rPr lang="en-GB"/>
              <a:t>We have teaching guide on our website with suggested approached to taught skills delivery as well as a number of community links to universities around the country who provide resources and / or support in delivering the taught skills programme</a:t>
            </a:r>
          </a:p>
        </p:txBody>
      </p:sp>
      <p:sp>
        <p:nvSpPr>
          <p:cNvPr id="4" name="Slide Number Placeholder 3"/>
          <p:cNvSpPr>
            <a:spLocks noGrp="1"/>
          </p:cNvSpPr>
          <p:nvPr>
            <p:ph type="sldNum" sz="quarter" idx="5"/>
          </p:nvPr>
        </p:nvSpPr>
        <p:spPr/>
        <p:txBody>
          <a:bodyPr/>
          <a:lstStyle/>
          <a:p>
            <a:fld id="{3C40DE1A-D26C-4BF3-92F9-DBA57D06CF9D}" type="slidenum">
              <a:rPr lang="en-GB" smtClean="0"/>
              <a:t>5</a:t>
            </a:fld>
            <a:endParaRPr lang="en-GB"/>
          </a:p>
        </p:txBody>
      </p:sp>
    </p:spTree>
    <p:extLst>
      <p:ext uri="{BB962C8B-B14F-4D97-AF65-F5344CB8AC3E}">
        <p14:creationId xmlns:p14="http://schemas.microsoft.com/office/powerpoint/2010/main" val="54933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least 30 hours independent learning for FPQ / HPQ and 90 for EPQ</a:t>
            </a:r>
          </a:p>
          <a:p>
            <a:endParaRPr lang="en-GB"/>
          </a:p>
          <a:p>
            <a:r>
              <a:rPr lang="en-GB"/>
              <a:t>The taught skills programme will provide students with a solid foundation so they can then embark on the 30 or 90 hours of independent project work.</a:t>
            </a:r>
          </a:p>
          <a:p>
            <a:endParaRPr lang="en-GB"/>
          </a:p>
          <a:p>
            <a:r>
              <a:rPr lang="en-GB"/>
              <a:t>Independent research is at the heart of the EPQ and forms the foundation on which the students develop a successful project product</a:t>
            </a: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6</a:t>
            </a:fld>
            <a:endParaRPr lang="en-GB"/>
          </a:p>
        </p:txBody>
      </p:sp>
    </p:spTree>
    <p:extLst>
      <p:ext uri="{BB962C8B-B14F-4D97-AF65-F5344CB8AC3E}">
        <p14:creationId xmlns:p14="http://schemas.microsoft.com/office/powerpoint/2010/main" val="196901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set up your school or college for Projects qualifications, first and foremost, you need to think about the staffing requirements</a:t>
            </a:r>
          </a:p>
          <a:p>
            <a:r>
              <a:rPr lang="en-GB"/>
              <a:t>You must appoint a Centre Coordinator, who’ll manage the delivery of the Project Qualification within your centre. </a:t>
            </a:r>
          </a:p>
          <a:p>
            <a:r>
              <a:rPr lang="en-GB"/>
              <a:t>If you’re delivering Project Qualifications at more than one level, then you could have a different Centre Coordinator at each level. </a:t>
            </a:r>
          </a:p>
          <a:p>
            <a:r>
              <a:rPr lang="en-GB"/>
              <a:t>If you’re setting up the qualification in a large centre, you may also require some Assistant Coordinators.</a:t>
            </a:r>
          </a:p>
          <a:p>
            <a:endParaRPr lang="en-GB"/>
          </a:p>
          <a:p>
            <a:r>
              <a:rPr lang="en-GB"/>
              <a:t>The Centre Coordinator is one of the key roles for the Project Qualifications. The Centre Coordinator is responsible for delivering the qualification within a particular school, college or consortium. They take on the full quality assurance and management responsibility for the qualification. </a:t>
            </a:r>
          </a:p>
          <a:p>
            <a:r>
              <a:rPr lang="en-GB"/>
              <a:t>Coordinators are responsible for:</a:t>
            </a:r>
          </a:p>
          <a:p>
            <a:pPr marL="171450" indent="-171450">
              <a:buFontTx/>
              <a:buChar char="-"/>
            </a:pPr>
            <a:r>
              <a:rPr lang="en-GB"/>
              <a:t>Developing an understanding of the specification</a:t>
            </a:r>
          </a:p>
          <a:p>
            <a:pPr marL="171450" indent="-171450">
              <a:buFontTx/>
              <a:buChar char="-"/>
            </a:pPr>
            <a:r>
              <a:rPr lang="en-GB"/>
              <a:t>Will timetable supervisors</a:t>
            </a:r>
          </a:p>
          <a:p>
            <a:pPr marL="171450" indent="-171450">
              <a:buFontTx/>
              <a:buChar char="-"/>
            </a:pPr>
            <a:r>
              <a:rPr lang="en-GB"/>
              <a:t>Plan and deliver the taught skills element</a:t>
            </a:r>
          </a:p>
          <a:p>
            <a:pPr marL="171450" indent="-171450">
              <a:buFontTx/>
              <a:buChar char="-"/>
            </a:pPr>
            <a:r>
              <a:rPr lang="en-GB"/>
              <a:t>Approve project proposals</a:t>
            </a:r>
          </a:p>
          <a:p>
            <a:pPr marL="171450" indent="-171450">
              <a:buFontTx/>
              <a:buChar char="-"/>
            </a:pPr>
            <a:r>
              <a:rPr lang="en-GB"/>
              <a:t>Ensure marking standard of supervisors </a:t>
            </a:r>
          </a:p>
          <a:p>
            <a:pPr marL="171450" indent="-171450">
              <a:buFontTx/>
              <a:buChar char="-"/>
            </a:pPr>
            <a:r>
              <a:rPr lang="en-GB"/>
              <a:t>Undertake quality assurance of supervisors assessment</a:t>
            </a:r>
          </a:p>
          <a:p>
            <a:endParaRPr lang="en-GB"/>
          </a:p>
          <a:p>
            <a:r>
              <a:rPr lang="en-GB"/>
              <a:t>You’ll also need to appoint Project Supervisors who’ll be working in a one-to-one supervisory capacity with your students. The supervisor-student relationship is the key to success in Project Qualifications. Supervisors help students through a new and challenging programme of study. Supervisors don’t need to be a subject specialist in the chosen area of project research. It’s better for a Supervisor to have no specialist subject knowledge so that student and Supervisor embark on a learning journey together</a:t>
            </a:r>
          </a:p>
          <a:p>
            <a:pPr marL="171450" indent="-171450">
              <a:buFontTx/>
              <a:buChar char="-"/>
            </a:pPr>
            <a:r>
              <a:rPr lang="en-GB"/>
              <a:t>Working in a one to one capacity students guiding them through the project process</a:t>
            </a:r>
          </a:p>
          <a:p>
            <a:pPr marL="171450" indent="-171450">
              <a:buFontTx/>
              <a:buChar char="-"/>
            </a:pPr>
            <a:r>
              <a:rPr lang="en-GB"/>
              <a:t>Having regular supervision meetings (keeping a brief record of meetings) and encourage skill development and providing general, verbal, feedback</a:t>
            </a:r>
          </a:p>
          <a:p>
            <a:pPr marL="171450" indent="-171450">
              <a:buFontTx/>
              <a:buChar char="-"/>
            </a:pPr>
            <a:r>
              <a:rPr lang="en-GB"/>
              <a:t>Completing key areas of the production log (submission checklist, taught skills element, record of marks, comments on candidates </a:t>
            </a:r>
            <a:r>
              <a:rPr lang="en-GB" err="1"/>
              <a:t>proporsal</a:t>
            </a:r>
            <a:r>
              <a:rPr lang="en-GB"/>
              <a:t> and presentation record)</a:t>
            </a:r>
          </a:p>
          <a:p>
            <a:pPr marL="171450" indent="-171450">
              <a:buFontTx/>
              <a:buChar char="-"/>
            </a:pPr>
            <a:r>
              <a:rPr lang="en-GB"/>
              <a:t>Attending presentations</a:t>
            </a:r>
          </a:p>
          <a:p>
            <a:pPr marL="171450" indent="-171450">
              <a:buFontTx/>
              <a:buChar char="-"/>
            </a:pPr>
            <a:r>
              <a:rPr lang="en-GB"/>
              <a:t>Holistically marking the projects</a:t>
            </a:r>
          </a:p>
          <a:p>
            <a:endParaRPr lang="en-GB"/>
          </a:p>
          <a:p>
            <a:r>
              <a:rPr lang="en-GB"/>
              <a:t>Finally, you’ll need skills teachers; appropriately trained and qualified individuals who can deliver the Taught Element. The skills teacher(s)s may be you, the Centre Coordinator and your supervisor team, or other colleagues such as librarians. Centres can also call on the specialist knowledge of teaching staff. For example, a Psychology teacher may be asked to deliver training related to the ethics of research, an English teacher may be asked to deliver training related to writing an academic report, etc. Many centres enlist the services provided by HE institutions to help deliver the Taught Element. </a:t>
            </a:r>
          </a:p>
          <a:p>
            <a:endParaRPr lang="en-GB"/>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7</a:t>
            </a:fld>
            <a:endParaRPr lang="en-GB"/>
          </a:p>
        </p:txBody>
      </p:sp>
    </p:spTree>
    <p:extLst>
      <p:ext uri="{BB962C8B-B14F-4D97-AF65-F5344CB8AC3E}">
        <p14:creationId xmlns:p14="http://schemas.microsoft.com/office/powerpoint/2010/main" val="108008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Students will always begin by choosing an area of interest – the topic they want to investigate. </a:t>
            </a:r>
          </a:p>
          <a:p>
            <a:endParaRPr lang="en-GB"/>
          </a:p>
          <a:p>
            <a:r>
              <a:rPr lang="en-GB"/>
              <a:t>Once they’ve chosen a broad topic they’ll think about how they can develop their title and the aims and objectives of their project. </a:t>
            </a:r>
            <a:r>
              <a:rPr lang="en-GB" sz="1200" b="0" i="0" kern="1200">
                <a:solidFill>
                  <a:schemeClr val="tx1"/>
                </a:solidFill>
                <a:effectLst/>
                <a:latin typeface="+mn-lt"/>
                <a:ea typeface="+mn-ea"/>
                <a:cs typeface="+mn-cs"/>
              </a:rPr>
              <a:t>They decide what they're going to deliver in terms of the outcomes for their project and carry out the </a:t>
            </a:r>
            <a:r>
              <a:rPr lang="en-GB"/>
              <a:t>project to meet the aims. </a:t>
            </a:r>
          </a:p>
          <a:p>
            <a:r>
              <a:rPr lang="en-GB"/>
              <a:t>They will plan, research and carry out their project and deliver a presentation to an audience to tell them all about what has been learned and the outcomes of their research </a:t>
            </a:r>
          </a:p>
          <a:p>
            <a:r>
              <a:rPr lang="en-GB"/>
              <a:t>The presentation can take a variety of forms:</a:t>
            </a:r>
          </a:p>
          <a:p>
            <a:pPr marL="171450" indent="-171450">
              <a:buFont typeface="Arial" panose="020B0604020202020204" pitchFamily="34" charset="0"/>
              <a:buChar char="•"/>
            </a:pPr>
            <a:r>
              <a:rPr lang="en-GB"/>
              <a:t>Lecture or seminar </a:t>
            </a:r>
          </a:p>
          <a:p>
            <a:pPr marL="171450" indent="-171450">
              <a:buFont typeface="Arial" panose="020B0604020202020204" pitchFamily="34" charset="0"/>
              <a:buChar char="•"/>
            </a:pPr>
            <a:r>
              <a:rPr lang="en-GB"/>
              <a:t>Market place – each student has a stand and presents multiple times to a number of small groups </a:t>
            </a:r>
          </a:p>
          <a:p>
            <a:pPr marL="171450" indent="-171450">
              <a:buFont typeface="Arial" panose="020B0604020202020204" pitchFamily="34" charset="0"/>
              <a:buChar char="•"/>
            </a:pPr>
            <a:r>
              <a:rPr lang="en-GB"/>
              <a:t>Online</a:t>
            </a:r>
          </a:p>
          <a:p>
            <a:endParaRPr lang="en-GB"/>
          </a:p>
          <a:p>
            <a:r>
              <a:rPr lang="en-GB"/>
              <a:t>Feedback from teachers has been the flexible approach to the presentation really support students, particularly those with SEN (use example of mute student and student with anxiety) – the focus of the presentation is to present the project journey and findings and defend their research.</a:t>
            </a:r>
          </a:p>
          <a:p>
            <a:endParaRPr lang="en-GB"/>
          </a:p>
          <a:p>
            <a:r>
              <a:rPr lang="en-GB"/>
              <a:t>The project progress is recorded in the production log throughout the project journey</a:t>
            </a:r>
          </a:p>
          <a:p>
            <a:r>
              <a:rPr lang="en-GB"/>
              <a:t>All of the project work is supported by a taught skills programme which helps student to develop the skills they need along the way to be successful in EPQ. </a:t>
            </a:r>
          </a:p>
          <a:p>
            <a:r>
              <a:rPr lang="en-GB"/>
              <a:t>Finally, they will deliver the outcome of their project – either an academic written report of around 5000 words of an artefact with an accompanying written report. </a:t>
            </a:r>
          </a:p>
          <a:p>
            <a:endParaRPr lang="en-GB"/>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8</a:t>
            </a:fld>
            <a:endParaRPr lang="en-GB"/>
          </a:p>
        </p:txBody>
      </p:sp>
    </p:spTree>
    <p:extLst>
      <p:ext uri="{BB962C8B-B14F-4D97-AF65-F5344CB8AC3E}">
        <p14:creationId xmlns:p14="http://schemas.microsoft.com/office/powerpoint/2010/main" val="883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whole process is supported by the Production log, in which students record their initial ideas, their project proposal, planning, and decision making as well as meetings with their supervisor – the prompts in the log support students to think deeply about their project journey and support rich, student led, conversations with their supervisors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Project Q provides an interactive, electronic version of this. </a:t>
            </a: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9</a:t>
            </a:fld>
            <a:endParaRPr lang="en-GB"/>
          </a:p>
        </p:txBody>
      </p:sp>
    </p:spTree>
    <p:extLst>
      <p:ext uri="{BB962C8B-B14F-4D97-AF65-F5344CB8AC3E}">
        <p14:creationId xmlns:p14="http://schemas.microsoft.com/office/powerpoint/2010/main" val="383142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Students make a choice of whether they’re going to present the outcomes of their research in one of two ways. </a:t>
            </a:r>
          </a:p>
          <a:p>
            <a:r>
              <a:rPr lang="en-GB" sz="1200" b="0" i="0" kern="1200">
                <a:solidFill>
                  <a:schemeClr val="tx1"/>
                </a:solidFill>
                <a:effectLst/>
                <a:latin typeface="+mn-lt"/>
                <a:ea typeface="+mn-ea"/>
                <a:cs typeface="+mn-cs"/>
              </a:rPr>
              <a:t>They could either present the outcomes of their research in a 5,000 word written report (2000 words for HPQ)</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Or they could present the outcomes of their research in what we call an artefact.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An artefact is something the student would like to create for a purpose – it can be a physical outcome such as a book or a short film, or it can be a presentation to a specific audience – like a play, or an event such as a fashion show, or a musical evening. It might be an experiment, a performance, a website, a vehicle or a garment. There’s almost no limit to what constitutes a project artefact, as long as it has research at its core. </a:t>
            </a:r>
            <a:r>
              <a:rPr lang="en-GB" sz="1200" b="0" i="0" kern="1200">
                <a:solidFill>
                  <a:schemeClr val="tx1"/>
                </a:solidFill>
                <a:effectLst/>
                <a:latin typeface="+mn-lt"/>
                <a:ea typeface="+mn-ea"/>
                <a:cs typeface="+mn-cs"/>
              </a:rPr>
              <a:t>So, we do encourage students, and we encourage supervisors who are supporting students, to come up with their initial project ideas, do their initial project research, and then that should drive them as to what the outcome looks like. Is it better, as a written report, or is it better as an artefact?</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key thing with the artefact is, it's got to be grounded in that research. </a:t>
            </a:r>
          </a:p>
          <a:p>
            <a:r>
              <a:rPr lang="en-GB" sz="1200" b="0" i="0" kern="1200">
                <a:solidFill>
                  <a:schemeClr val="tx1"/>
                </a:solidFill>
                <a:effectLst/>
                <a:latin typeface="+mn-lt"/>
                <a:ea typeface="+mn-ea"/>
                <a:cs typeface="+mn-cs"/>
              </a:rPr>
              <a:t>There is also the option to embark on a project within a group – although they’re not as common as written reports and artefacts we’ve seen some successful group projects which have really helped students to grow as individuals and become more confident working within others</a:t>
            </a:r>
          </a:p>
          <a:p>
            <a:endParaRPr lang="en-GB" sz="1200" b="0"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10</a:t>
            </a:fld>
            <a:endParaRPr lang="en-GB"/>
          </a:p>
        </p:txBody>
      </p:sp>
    </p:spTree>
    <p:extLst>
      <p:ext uri="{BB962C8B-B14F-4D97-AF65-F5344CB8AC3E}">
        <p14:creationId xmlns:p14="http://schemas.microsoft.com/office/powerpoint/2010/main" val="2765482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a:t>Title</a:t>
            </a:r>
            <a:endParaRPr lang="en-GB"/>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7/18/2023</a:t>
            </a:fld>
            <a:endParaRPr lang="en-GB"/>
          </a:p>
        </p:txBody>
      </p:sp>
    </p:spTree>
    <p:extLst>
      <p:ext uri="{BB962C8B-B14F-4D97-AF65-F5344CB8AC3E}">
        <p14:creationId xmlns:p14="http://schemas.microsoft.com/office/powerpoint/2010/main" val="8875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1247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6917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2035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86077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6767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244629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58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5040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1093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4199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a:t>Title</a:t>
            </a:r>
            <a:endParaRPr lang="en-GB"/>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7/18/2023</a:t>
            </a:fld>
            <a:endParaRPr lang="en-GB"/>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a:t>Copyright © AQA and its licensors. All rights reserved.</a:t>
            </a:r>
          </a:p>
        </p:txBody>
      </p:sp>
    </p:spTree>
    <p:extLst>
      <p:ext uri="{BB962C8B-B14F-4D97-AF65-F5344CB8AC3E}">
        <p14:creationId xmlns:p14="http://schemas.microsoft.com/office/powerpoint/2010/main" val="40580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3242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8021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a:t>Divider</a:t>
            </a:r>
            <a:endParaRPr lang="en-GB"/>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8024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a:t>Divider</a:t>
            </a:r>
            <a:endParaRPr lang="en-GB"/>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4664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279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1001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9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9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AQA and its licensors. All rights reserved.</a:t>
            </a:r>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1314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4247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US"/>
              <a:t>Click icon to add picture</a:t>
            </a:r>
            <a:endParaRPr lang="en-GB"/>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a:t>Title</a:t>
            </a:r>
            <a:endParaRPr lang="en-GB"/>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9A1B39F4-53FC-499E-B21F-1224C40A9CB0}" type="datetime1">
              <a:rPr lang="en-US" smtClean="0"/>
              <a:t>7/18/2023</a:t>
            </a:fld>
            <a:endParaRPr lang="en-GB"/>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AQA and its licensors. All rights reserved.</a:t>
            </a:r>
          </a:p>
        </p:txBody>
      </p:sp>
    </p:spTree>
    <p:extLst>
      <p:ext uri="{BB962C8B-B14F-4D97-AF65-F5344CB8AC3E}">
        <p14:creationId xmlns:p14="http://schemas.microsoft.com/office/powerpoint/2010/main" val="16044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0340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66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74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Tree>
    <p:extLst>
      <p:ext uri="{BB962C8B-B14F-4D97-AF65-F5344CB8AC3E}">
        <p14:creationId xmlns:p14="http://schemas.microsoft.com/office/powerpoint/2010/main" val="23756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986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86923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p>
            <a:r>
              <a:rPr lang="en-GB"/>
              <a:t>Copyright © </a:t>
            </a:r>
            <a:r>
              <a:rPr lang="en-GB">
                <a:solidFill>
                  <a:schemeClr val="bg1"/>
                </a:solidFill>
              </a:rPr>
              <a:t>AQA and its licensors. All rights reserved.</a:t>
            </a:r>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051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a:t>Quote</a:t>
            </a:r>
          </a:p>
          <a:p>
            <a:pPr lvl="1"/>
            <a:r>
              <a:rPr lang="en-US"/>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endParaRPr lang="en-GB"/>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endParaRPr lang="en-GB"/>
          </a:p>
        </p:txBody>
      </p:sp>
    </p:spTree>
    <p:extLst>
      <p:ext uri="{BB962C8B-B14F-4D97-AF65-F5344CB8AC3E}">
        <p14:creationId xmlns:p14="http://schemas.microsoft.com/office/powerpoint/2010/main" val="33553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US"/>
              <a:t>Click icon to add picture</a:t>
            </a:r>
            <a:endParaRPr lang="en-GB"/>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03685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815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5323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15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8921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US"/>
              <a:t>Click icon to add picture</a:t>
            </a:r>
            <a:endParaRPr lang="en-GB"/>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510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1871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7109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23540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223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8414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a:t>Quote</a:t>
            </a:r>
          </a:p>
          <a:p>
            <a:pPr lvl="1"/>
            <a:r>
              <a:rPr lang="en-US"/>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96185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US"/>
              <a:t>Click icon to add picture</a:t>
            </a:r>
            <a:endParaRPr lang="en-GB"/>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314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7746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US"/>
              <a:t>Click icon to add media</a:t>
            </a:r>
            <a:endParaRPr lang="en-GB"/>
          </a:p>
        </p:txBody>
      </p:sp>
    </p:spTree>
    <p:extLst>
      <p:ext uri="{BB962C8B-B14F-4D97-AF65-F5344CB8AC3E}">
        <p14:creationId xmlns:p14="http://schemas.microsoft.com/office/powerpoint/2010/main" val="1248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19526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508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7073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756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672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1707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3937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54584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761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4186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a:t>Click to edit </a:t>
            </a:r>
            <a:br>
              <a:rPr lang="en-US"/>
            </a:br>
            <a:r>
              <a:rPr lang="en-US"/>
              <a:t>Master title style</a:t>
            </a:r>
            <a:endParaRPr lang="en-GB"/>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149502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49" r:id="rId3"/>
    <p:sldLayoutId id="2147483651" r:id="rId4"/>
    <p:sldLayoutId id="2147483703" r:id="rId5"/>
    <p:sldLayoutId id="2147483668" r:id="rId6"/>
    <p:sldLayoutId id="2147483704" r:id="rId7"/>
    <p:sldLayoutId id="2147483669" r:id="rId8"/>
    <p:sldLayoutId id="2147483705" r:id="rId9"/>
    <p:sldLayoutId id="2147483670" r:id="rId10"/>
    <p:sldLayoutId id="2147483706" r:id="rId11"/>
    <p:sldLayoutId id="2147483671" r:id="rId12"/>
    <p:sldLayoutId id="2147483707" r:id="rId13"/>
    <p:sldLayoutId id="2147483672" r:id="rId14"/>
    <p:sldLayoutId id="2147483708" r:id="rId15"/>
    <p:sldLayoutId id="2147483673" r:id="rId16"/>
    <p:sldLayoutId id="2147483709" r:id="rId17"/>
    <p:sldLayoutId id="2147483674" r:id="rId18"/>
    <p:sldLayoutId id="2147483710" r:id="rId19"/>
    <p:sldLayoutId id="2147483675" r:id="rId20"/>
    <p:sldLayoutId id="2147483711" r:id="rId21"/>
    <p:sldLayoutId id="2147483657" r:id="rId22"/>
    <p:sldLayoutId id="2147483656" r:id="rId23"/>
    <p:sldLayoutId id="2147483650" r:id="rId24"/>
    <p:sldLayoutId id="2147483658" r:id="rId25"/>
    <p:sldLayoutId id="2147483652" r:id="rId26"/>
    <p:sldLayoutId id="2147483664" r:id="rId27"/>
    <p:sldLayoutId id="2147483683" r:id="rId28"/>
    <p:sldLayoutId id="2147483660" r:id="rId29"/>
    <p:sldLayoutId id="2147483661" r:id="rId30"/>
    <p:sldLayoutId id="2147483662" r:id="rId31"/>
    <p:sldLayoutId id="2147483666" r:id="rId32"/>
    <p:sldLayoutId id="2147483684" r:id="rId33"/>
    <p:sldLayoutId id="2147483665" r:id="rId34"/>
    <p:sldLayoutId id="2147483659" r:id="rId35"/>
    <p:sldLayoutId id="2147483697" r:id="rId36"/>
    <p:sldLayoutId id="2147483682" r:id="rId37"/>
    <p:sldLayoutId id="2147483654" r:id="rId38"/>
    <p:sldLayoutId id="2147483676" r:id="rId39"/>
    <p:sldLayoutId id="2147483691" r:id="rId40"/>
    <p:sldLayoutId id="2147483712" r:id="rId41"/>
    <p:sldLayoutId id="2147483693" r:id="rId42"/>
    <p:sldLayoutId id="2147483690" r:id="rId43"/>
    <p:sldLayoutId id="2147483700" r:id="rId44"/>
    <p:sldLayoutId id="2147483692" r:id="rId45"/>
    <p:sldLayoutId id="2147483695" r:id="rId46"/>
    <p:sldLayoutId id="2147483696" r:id="rId47"/>
    <p:sldLayoutId id="2147483701" r:id="rId48"/>
    <p:sldLayoutId id="2147483702" r:id="rId49"/>
    <p:sldLayoutId id="2147483663" r:id="rId50"/>
    <p:sldLayoutId id="2147483698" r:id="rId51"/>
    <p:sldLayoutId id="2147483680" r:id="rId52"/>
    <p:sldLayoutId id="2147483713" r:id="rId53"/>
    <p:sldLayoutId id="2147483655" r:id="rId54"/>
    <p:sldLayoutId id="2147483714" r:id="rId55"/>
    <p:sldLayoutId id="2147483694"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pos="7333" userDrawn="1">
          <p15:clr>
            <a:srgbClr val="F26B43"/>
          </p15:clr>
        </p15:guide>
        <p15:guide id="4" orient="horz" pos="4096" userDrawn="1">
          <p15:clr>
            <a:srgbClr val="F26B43"/>
          </p15:clr>
        </p15:guide>
        <p15:guide id="5" orient="horz" pos="3636" userDrawn="1">
          <p15:clr>
            <a:srgbClr val="F26B43"/>
          </p15:clr>
        </p15:guide>
        <p15:guide id="6"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hyperlink" Target="http://www.projectq.co/"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www.jcq.org.uk/wp-content/uploads/2021/06/Coursework_ICC_21-22_v5.pdf"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A7269-168F-5F13-539B-7FCCA6DBCA06}"/>
              </a:ext>
            </a:extLst>
          </p:cNvPr>
          <p:cNvSpPr>
            <a:spLocks noGrp="1"/>
          </p:cNvSpPr>
          <p:nvPr>
            <p:ph type="ctrTitle"/>
          </p:nvPr>
        </p:nvSpPr>
        <p:spPr/>
        <p:txBody>
          <a:bodyPr>
            <a:normAutofit/>
          </a:bodyPr>
          <a:lstStyle/>
          <a:p>
            <a:r>
              <a:rPr lang="en-GB"/>
              <a:t>Stand out from the crowd with an EPQ</a:t>
            </a:r>
          </a:p>
        </p:txBody>
      </p:sp>
      <p:sp>
        <p:nvSpPr>
          <p:cNvPr id="4" name="Text Placeholder 3">
            <a:extLst>
              <a:ext uri="{FF2B5EF4-FFF2-40B4-BE49-F238E27FC236}">
                <a16:creationId xmlns:a16="http://schemas.microsoft.com/office/drawing/2014/main" id="{F5BFEFE1-FE19-C196-6C84-09B5E4C68DB2}"/>
              </a:ext>
            </a:extLst>
          </p:cNvPr>
          <p:cNvSpPr>
            <a:spLocks noGrp="1"/>
          </p:cNvSpPr>
          <p:nvPr>
            <p:ph type="body" idx="1"/>
          </p:nvPr>
        </p:nvSpPr>
        <p:spPr>
          <a:xfrm>
            <a:off x="550863" y="4837061"/>
            <a:ext cx="8021246" cy="538718"/>
          </a:xfrm>
        </p:spPr>
        <p:txBody>
          <a:bodyPr>
            <a:normAutofit fontScale="77500" lnSpcReduction="20000"/>
          </a:bodyPr>
          <a:lstStyle/>
          <a:p>
            <a:r>
              <a:rPr lang="en-GB"/>
              <a:t>Rebecca Crumpton</a:t>
            </a:r>
          </a:p>
          <a:p>
            <a:r>
              <a:rPr lang="en-GB"/>
              <a:t>Head of Curriculum - Business, Economics and Projects</a:t>
            </a:r>
          </a:p>
        </p:txBody>
      </p:sp>
      <p:sp>
        <p:nvSpPr>
          <p:cNvPr id="11" name="Slide Number Placeholder 10">
            <a:extLst>
              <a:ext uri="{FF2B5EF4-FFF2-40B4-BE49-F238E27FC236}">
                <a16:creationId xmlns:a16="http://schemas.microsoft.com/office/drawing/2014/main" id="{A5BCA899-1B56-7A64-27E7-FD165EE807D4}"/>
              </a:ext>
            </a:extLst>
          </p:cNvPr>
          <p:cNvSpPr>
            <a:spLocks noGrp="1"/>
          </p:cNvSpPr>
          <p:nvPr>
            <p:ph type="sldNum" sz="quarter" idx="12"/>
          </p:nvPr>
        </p:nvSpPr>
        <p:spPr/>
        <p:txBody>
          <a:bodyPr/>
          <a:lstStyle/>
          <a:p>
            <a:fld id="{39C6B835-EB63-4AE7-9628-740A286606E4}" type="slidenum">
              <a:rPr lang="en-GB" smtClean="0"/>
              <a:pPr/>
              <a:t>1</a:t>
            </a:fld>
            <a:endParaRPr lang="en-GB"/>
          </a:p>
        </p:txBody>
      </p:sp>
      <p:sp>
        <p:nvSpPr>
          <p:cNvPr id="12" name="Date Placeholder 11">
            <a:extLst>
              <a:ext uri="{FF2B5EF4-FFF2-40B4-BE49-F238E27FC236}">
                <a16:creationId xmlns:a16="http://schemas.microsoft.com/office/drawing/2014/main" id="{7B91DF93-6A03-22FA-7665-FA90FB40C36A}"/>
              </a:ext>
            </a:extLst>
          </p:cNvPr>
          <p:cNvSpPr>
            <a:spLocks noGrp="1"/>
          </p:cNvSpPr>
          <p:nvPr>
            <p:ph type="dt" sz="half" idx="10"/>
          </p:nvPr>
        </p:nvSpPr>
        <p:spPr/>
        <p:txBody>
          <a:bodyPr/>
          <a:lstStyle/>
          <a:p>
            <a:r>
              <a:rPr lang="en-GB"/>
              <a:t>July 2023</a:t>
            </a:r>
          </a:p>
        </p:txBody>
      </p:sp>
      <p:sp>
        <p:nvSpPr>
          <p:cNvPr id="2" name="Footer Placeholder 1">
            <a:extLst>
              <a:ext uri="{FF2B5EF4-FFF2-40B4-BE49-F238E27FC236}">
                <a16:creationId xmlns:a16="http://schemas.microsoft.com/office/drawing/2014/main" id="{B134E7DE-48DE-3F42-134B-9038B3C2BE6D}"/>
              </a:ext>
            </a:extLst>
          </p:cNvPr>
          <p:cNvSpPr>
            <a:spLocks noGrp="1"/>
          </p:cNvSpPr>
          <p:nvPr>
            <p:ph type="ftr" sz="quarter" idx="13"/>
          </p:nvPr>
        </p:nvSpPr>
        <p:spPr/>
        <p:txBody>
          <a:bodyPr/>
          <a:lstStyle/>
          <a:p>
            <a:r>
              <a:rPr lang="en-GB"/>
              <a:t>Copyright © AQA and its licensors. All rights reserved.</a:t>
            </a:r>
          </a:p>
        </p:txBody>
      </p:sp>
    </p:spTree>
    <p:extLst>
      <p:ext uri="{BB962C8B-B14F-4D97-AF65-F5344CB8AC3E}">
        <p14:creationId xmlns:p14="http://schemas.microsoft.com/office/powerpoint/2010/main" val="152412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10</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The project product (EPQ)</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grpSp>
        <p:nvGrpSpPr>
          <p:cNvPr id="6" name="Group 5">
            <a:extLst>
              <a:ext uri="{FF2B5EF4-FFF2-40B4-BE49-F238E27FC236}">
                <a16:creationId xmlns:a16="http://schemas.microsoft.com/office/drawing/2014/main" id="{F71F0EF7-638C-43D2-A56D-319A03C4D22F}"/>
              </a:ext>
            </a:extLst>
          </p:cNvPr>
          <p:cNvGrpSpPr/>
          <p:nvPr/>
        </p:nvGrpSpPr>
        <p:grpSpPr>
          <a:xfrm>
            <a:off x="550863" y="1962000"/>
            <a:ext cx="2553330" cy="3533696"/>
            <a:chOff x="480616" y="2035648"/>
            <a:chExt cx="2553330" cy="3408224"/>
          </a:xfrm>
        </p:grpSpPr>
        <p:grpSp>
          <p:nvGrpSpPr>
            <p:cNvPr id="8" name="Group 7">
              <a:extLst>
                <a:ext uri="{FF2B5EF4-FFF2-40B4-BE49-F238E27FC236}">
                  <a16:creationId xmlns:a16="http://schemas.microsoft.com/office/drawing/2014/main" id="{28E92B2E-811C-4DE2-A45D-FE8C1F272AFB}"/>
                </a:ext>
              </a:extLst>
            </p:cNvPr>
            <p:cNvGrpSpPr/>
            <p:nvPr/>
          </p:nvGrpSpPr>
          <p:grpSpPr>
            <a:xfrm>
              <a:off x="480616" y="2035648"/>
              <a:ext cx="2553330" cy="3408224"/>
              <a:chOff x="608211" y="2386528"/>
              <a:chExt cx="1519200" cy="2027851"/>
            </a:xfrm>
          </p:grpSpPr>
          <p:sp>
            <p:nvSpPr>
              <p:cNvPr id="10" name="Freeform: Shape 9">
                <a:extLst>
                  <a:ext uri="{FF2B5EF4-FFF2-40B4-BE49-F238E27FC236}">
                    <a16:creationId xmlns:a16="http://schemas.microsoft.com/office/drawing/2014/main" id="{CEF10706-87C3-4900-A46D-3B05625FF365}"/>
                  </a:ext>
                </a:extLst>
              </p:cNvPr>
              <p:cNvSpPr/>
              <p:nvPr/>
            </p:nvSpPr>
            <p:spPr>
              <a:xfrm>
                <a:off x="608211" y="2386528"/>
                <a:ext cx="1519200" cy="2027851"/>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4"/>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a:t>
                </a:r>
              </a:p>
            </p:txBody>
          </p:sp>
          <p:sp>
            <p:nvSpPr>
              <p:cNvPr id="11" name="Rectangle 10">
                <a:extLst>
                  <a:ext uri="{FF2B5EF4-FFF2-40B4-BE49-F238E27FC236}">
                    <a16:creationId xmlns:a16="http://schemas.microsoft.com/office/drawing/2014/main" id="{B32E6692-9E47-4A6F-815F-F12278C6E00D}"/>
                  </a:ext>
                </a:extLst>
              </p:cNvPr>
              <p:cNvSpPr/>
              <p:nvPr/>
            </p:nvSpPr>
            <p:spPr>
              <a:xfrm>
                <a:off x="679570" y="2451477"/>
                <a:ext cx="1373625" cy="1893764"/>
              </a:xfrm>
              <a:prstGeom prst="rect">
                <a:avLst/>
              </a:prstGeom>
              <a:solidFill>
                <a:schemeClr val="bg1"/>
              </a:solidFill>
              <a:ln w="25400">
                <a:solidFill>
                  <a:schemeClr val="accent4">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180000" tIns="1080000" rIns="180000" bIns="180000" rtlCol="0" anchor="t" anchorCtr="0"/>
              <a:lstStyle/>
              <a:p>
                <a:r>
                  <a:rPr lang="en-GB" baseline="30000">
                    <a:solidFill>
                      <a:schemeClr val="tx1"/>
                    </a:solidFill>
                  </a:rPr>
                  <a:t>5,000 words</a:t>
                </a:r>
              </a:p>
              <a:p>
                <a:pPr marL="180000" indent="-180000">
                  <a:buFont typeface="Arial" panose="020B0604020202020204" pitchFamily="34" charset="0"/>
                  <a:buChar char="•"/>
                </a:pPr>
                <a:r>
                  <a:rPr lang="en-GB" baseline="30000">
                    <a:solidFill>
                      <a:schemeClr val="tx1"/>
                    </a:solidFill>
                  </a:rPr>
                  <a:t>a formal academic report</a:t>
                </a:r>
              </a:p>
              <a:p>
                <a:pPr marL="180000" indent="-180000">
                  <a:buFont typeface="Arial" panose="020B0604020202020204" pitchFamily="34" charset="0"/>
                  <a:buChar char="•"/>
                </a:pPr>
                <a:r>
                  <a:rPr lang="en-GB" baseline="30000">
                    <a:solidFill>
                      <a:schemeClr val="tx1"/>
                    </a:solidFill>
                  </a:rPr>
                  <a:t>research based</a:t>
                </a:r>
              </a:p>
              <a:p>
                <a:pPr marL="180000" indent="-180000">
                  <a:buFont typeface="Arial" panose="020B0604020202020204" pitchFamily="34" charset="0"/>
                  <a:buChar char="•"/>
                </a:pPr>
                <a:r>
                  <a:rPr lang="en-GB" baseline="30000">
                    <a:solidFill>
                      <a:schemeClr val="tx1"/>
                    </a:solidFill>
                  </a:rPr>
                  <a:t>fully referenced.</a:t>
                </a:r>
              </a:p>
              <a:p>
                <a:endParaRPr lang="en-GB" baseline="30000">
                  <a:solidFill>
                    <a:schemeClr val="tx2"/>
                  </a:solidFill>
                  <a:latin typeface="AQA Chevin Pro DemiBold" panose="020F0703030000060003" pitchFamily="34" charset="0"/>
                </a:endParaRPr>
              </a:p>
              <a:p>
                <a:endParaRPr lang="en-GB" baseline="30000">
                  <a:solidFill>
                    <a:schemeClr val="tx2"/>
                  </a:solidFill>
                  <a:latin typeface="AQA Chevin Pro Light" panose="020F0303030000060003" pitchFamily="34" charset="0"/>
                </a:endParaRPr>
              </a:p>
            </p:txBody>
          </p:sp>
          <p:pic>
            <p:nvPicPr>
              <p:cNvPr id="12" name="Picture 11">
                <a:extLst>
                  <a:ext uri="{FF2B5EF4-FFF2-40B4-BE49-F238E27FC236}">
                    <a16:creationId xmlns:a16="http://schemas.microsoft.com/office/drawing/2014/main" id="{252651DA-F34A-4C0B-AA5A-018661719576}"/>
                  </a:ext>
                </a:extLst>
              </p:cNvPr>
              <p:cNvPicPr>
                <a:picLocks noChangeAspect="1"/>
              </p:cNvPicPr>
              <p:nvPr/>
            </p:nvPicPr>
            <p:blipFill>
              <a:blip r:embed="rId3"/>
              <a:stretch>
                <a:fillRect/>
              </a:stretch>
            </p:blipFill>
            <p:spPr>
              <a:xfrm>
                <a:off x="1145085" y="2437342"/>
                <a:ext cx="442594" cy="442594"/>
              </a:xfrm>
              <a:prstGeom prst="rect">
                <a:avLst/>
              </a:prstGeom>
            </p:spPr>
          </p:pic>
        </p:grpSp>
        <p:sp>
          <p:nvSpPr>
            <p:cNvPr id="9" name="Rectangle 8">
              <a:extLst>
                <a:ext uri="{FF2B5EF4-FFF2-40B4-BE49-F238E27FC236}">
                  <a16:creationId xmlns:a16="http://schemas.microsoft.com/office/drawing/2014/main" id="{B45731B7-2CF2-4627-B61D-B2419AB587B9}"/>
                </a:ext>
              </a:extLst>
            </p:cNvPr>
            <p:cNvSpPr/>
            <p:nvPr/>
          </p:nvSpPr>
          <p:spPr>
            <a:xfrm>
              <a:off x="600550" y="2815838"/>
              <a:ext cx="2308661" cy="28176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216000" bIns="108000" rtlCol="0" anchor="ctr"/>
            <a:lstStyle/>
            <a:p>
              <a:pPr algn="ctr"/>
              <a:r>
                <a:rPr lang="en-GB" b="1" baseline="30000">
                  <a:solidFill>
                    <a:schemeClr val="tx1"/>
                  </a:solidFill>
                  <a:latin typeface="+mj-lt"/>
                </a:rPr>
                <a:t>Written report</a:t>
              </a:r>
            </a:p>
          </p:txBody>
        </p:sp>
      </p:grpSp>
      <p:grpSp>
        <p:nvGrpSpPr>
          <p:cNvPr id="13" name="Group 12">
            <a:extLst>
              <a:ext uri="{FF2B5EF4-FFF2-40B4-BE49-F238E27FC236}">
                <a16:creationId xmlns:a16="http://schemas.microsoft.com/office/drawing/2014/main" id="{234F1D86-8B67-41E1-92BF-E156D23EE303}"/>
              </a:ext>
            </a:extLst>
          </p:cNvPr>
          <p:cNvGrpSpPr/>
          <p:nvPr/>
        </p:nvGrpSpPr>
        <p:grpSpPr>
          <a:xfrm>
            <a:off x="3391723" y="1962000"/>
            <a:ext cx="2553330" cy="3533696"/>
            <a:chOff x="3321476" y="2035648"/>
            <a:chExt cx="2553330" cy="3408223"/>
          </a:xfrm>
        </p:grpSpPr>
        <p:grpSp>
          <p:nvGrpSpPr>
            <p:cNvPr id="14" name="Group 13">
              <a:extLst>
                <a:ext uri="{FF2B5EF4-FFF2-40B4-BE49-F238E27FC236}">
                  <a16:creationId xmlns:a16="http://schemas.microsoft.com/office/drawing/2014/main" id="{39A5C6ED-BDAA-4E2B-A633-0506EA129B5F}"/>
                </a:ext>
              </a:extLst>
            </p:cNvPr>
            <p:cNvGrpSpPr/>
            <p:nvPr/>
          </p:nvGrpSpPr>
          <p:grpSpPr>
            <a:xfrm>
              <a:off x="3321476" y="2035648"/>
              <a:ext cx="2553330" cy="3408223"/>
              <a:chOff x="608211" y="2386528"/>
              <a:chExt cx="1519200" cy="2027850"/>
            </a:xfrm>
          </p:grpSpPr>
          <p:sp>
            <p:nvSpPr>
              <p:cNvPr id="16" name="Freeform: Shape 15">
                <a:extLst>
                  <a:ext uri="{FF2B5EF4-FFF2-40B4-BE49-F238E27FC236}">
                    <a16:creationId xmlns:a16="http://schemas.microsoft.com/office/drawing/2014/main" id="{B994C018-8EB6-47A0-B924-40A388E3636A}"/>
                  </a:ext>
                </a:extLst>
              </p:cNvPr>
              <p:cNvSpPr/>
              <p:nvPr/>
            </p:nvSpPr>
            <p:spPr>
              <a:xfrm>
                <a:off x="608211" y="2386528"/>
                <a:ext cx="1519200" cy="202785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2"/>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a:t>
                </a:r>
              </a:p>
            </p:txBody>
          </p:sp>
          <p:sp>
            <p:nvSpPr>
              <p:cNvPr id="17" name="Rectangle 16">
                <a:extLst>
                  <a:ext uri="{FF2B5EF4-FFF2-40B4-BE49-F238E27FC236}">
                    <a16:creationId xmlns:a16="http://schemas.microsoft.com/office/drawing/2014/main" id="{A598A260-71B6-4150-81DC-1DDC36EDC78D}"/>
                  </a:ext>
                </a:extLst>
              </p:cNvPr>
              <p:cNvSpPr/>
              <p:nvPr/>
            </p:nvSpPr>
            <p:spPr>
              <a:xfrm>
                <a:off x="679570" y="2451477"/>
                <a:ext cx="1373625" cy="1904564"/>
              </a:xfrm>
              <a:prstGeom prst="rect">
                <a:avLst/>
              </a:prstGeom>
              <a:solidFill>
                <a:schemeClr val="bg1"/>
              </a:solidFill>
              <a:ln w="25400">
                <a:solidFill>
                  <a:schemeClr val="accent2">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180000" tIns="1080000" rIns="180000" bIns="180000" rtlCol="0" anchor="t" anchorCtr="0"/>
              <a:lstStyle/>
              <a:p>
                <a:r>
                  <a:rPr lang="en-GB" baseline="30000">
                    <a:solidFill>
                      <a:schemeClr val="tx1"/>
                    </a:solidFill>
                  </a:rPr>
                  <a:t>Minimum 1,000 word report and created product, for example:</a:t>
                </a:r>
              </a:p>
              <a:p>
                <a:pPr marL="180000" indent="-180000">
                  <a:buFont typeface="Arial" panose="020B0604020202020204" pitchFamily="34" charset="0"/>
                  <a:buChar char="•"/>
                </a:pPr>
                <a:r>
                  <a:rPr lang="en-GB" baseline="30000">
                    <a:solidFill>
                      <a:schemeClr val="tx1"/>
                    </a:solidFill>
                  </a:rPr>
                  <a:t>an engineered piece of work; a robot or a model aeroplane etc</a:t>
                </a:r>
              </a:p>
              <a:p>
                <a:pPr marL="180000" indent="-180000">
                  <a:buFont typeface="Arial" panose="020B0604020202020204" pitchFamily="34" charset="0"/>
                  <a:buChar char="•"/>
                </a:pPr>
                <a:r>
                  <a:rPr lang="en-GB" baseline="30000">
                    <a:solidFill>
                      <a:schemeClr val="tx1"/>
                    </a:solidFill>
                  </a:rPr>
                  <a:t>a play that’s been written, produced, or directed</a:t>
                </a:r>
              </a:p>
              <a:p>
                <a:pPr marL="180000" indent="-180000">
                  <a:buFont typeface="Arial" panose="020B0604020202020204" pitchFamily="34" charset="0"/>
                  <a:buChar char="•"/>
                </a:pPr>
                <a:r>
                  <a:rPr lang="en-GB" baseline="30000">
                    <a:solidFill>
                      <a:schemeClr val="tx1"/>
                    </a:solidFill>
                  </a:rPr>
                  <a:t>an original musical composition</a:t>
                </a:r>
              </a:p>
              <a:p>
                <a:pPr marL="180000" indent="-180000">
                  <a:buFont typeface="Arial" panose="020B0604020202020204" pitchFamily="34" charset="0"/>
                  <a:buChar char="•"/>
                </a:pPr>
                <a:r>
                  <a:rPr lang="en-GB" baseline="30000">
                    <a:solidFill>
                      <a:schemeClr val="tx1"/>
                    </a:solidFill>
                  </a:rPr>
                  <a:t>a computer programme or  website.</a:t>
                </a:r>
              </a:p>
              <a:p>
                <a:endParaRPr lang="en-GB" baseline="30000">
                  <a:solidFill>
                    <a:srgbClr val="522583"/>
                  </a:solidFill>
                  <a:latin typeface="AQA Chevin Pro Light" panose="020F0303030000060003" pitchFamily="34" charset="0"/>
                </a:endParaRPr>
              </a:p>
            </p:txBody>
          </p:sp>
          <p:pic>
            <p:nvPicPr>
              <p:cNvPr id="18" name="Picture 17">
                <a:extLst>
                  <a:ext uri="{FF2B5EF4-FFF2-40B4-BE49-F238E27FC236}">
                    <a16:creationId xmlns:a16="http://schemas.microsoft.com/office/drawing/2014/main" id="{A77ADDAE-66C7-4057-8970-6BA53C98B953}"/>
                  </a:ext>
                </a:extLst>
              </p:cNvPr>
              <p:cNvPicPr>
                <a:picLocks noChangeAspect="1"/>
              </p:cNvPicPr>
              <p:nvPr/>
            </p:nvPicPr>
            <p:blipFill>
              <a:blip r:embed="rId4"/>
              <a:stretch>
                <a:fillRect/>
              </a:stretch>
            </p:blipFill>
            <p:spPr>
              <a:xfrm>
                <a:off x="1145475" y="2437342"/>
                <a:ext cx="441815" cy="442594"/>
              </a:xfrm>
              <a:prstGeom prst="rect">
                <a:avLst/>
              </a:prstGeom>
            </p:spPr>
          </p:pic>
        </p:grpSp>
        <p:sp>
          <p:nvSpPr>
            <p:cNvPr id="15" name="Rectangle 14">
              <a:extLst>
                <a:ext uri="{FF2B5EF4-FFF2-40B4-BE49-F238E27FC236}">
                  <a16:creationId xmlns:a16="http://schemas.microsoft.com/office/drawing/2014/main" id="{D8F05152-4228-4B33-A076-C97916FEB1A3}"/>
                </a:ext>
              </a:extLst>
            </p:cNvPr>
            <p:cNvSpPr/>
            <p:nvPr/>
          </p:nvSpPr>
          <p:spPr>
            <a:xfrm>
              <a:off x="3441410" y="2811799"/>
              <a:ext cx="2308661" cy="2817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216000" bIns="108000" rtlCol="0" anchor="ctr"/>
            <a:lstStyle/>
            <a:p>
              <a:pPr algn="ctr"/>
              <a:r>
                <a:rPr lang="en-GB" b="1" baseline="30000">
                  <a:solidFill>
                    <a:schemeClr val="tx1"/>
                  </a:solidFill>
                </a:rPr>
                <a:t>Artefact with written report</a:t>
              </a:r>
            </a:p>
          </p:txBody>
        </p:sp>
      </p:grpSp>
      <p:grpSp>
        <p:nvGrpSpPr>
          <p:cNvPr id="19" name="Group 18">
            <a:extLst>
              <a:ext uri="{FF2B5EF4-FFF2-40B4-BE49-F238E27FC236}">
                <a16:creationId xmlns:a16="http://schemas.microsoft.com/office/drawing/2014/main" id="{E25DBAAE-5495-42E4-858A-4678A938013A}"/>
              </a:ext>
            </a:extLst>
          </p:cNvPr>
          <p:cNvGrpSpPr/>
          <p:nvPr/>
        </p:nvGrpSpPr>
        <p:grpSpPr>
          <a:xfrm>
            <a:off x="6216316" y="1962000"/>
            <a:ext cx="2553330" cy="3532310"/>
            <a:chOff x="6146069" y="2035648"/>
            <a:chExt cx="2553330" cy="3408224"/>
          </a:xfrm>
        </p:grpSpPr>
        <p:grpSp>
          <p:nvGrpSpPr>
            <p:cNvPr id="20" name="Group 19">
              <a:extLst>
                <a:ext uri="{FF2B5EF4-FFF2-40B4-BE49-F238E27FC236}">
                  <a16:creationId xmlns:a16="http://schemas.microsoft.com/office/drawing/2014/main" id="{7D60984F-0E60-4A67-91B5-D2A0650A43C5}"/>
                </a:ext>
              </a:extLst>
            </p:cNvPr>
            <p:cNvGrpSpPr/>
            <p:nvPr/>
          </p:nvGrpSpPr>
          <p:grpSpPr>
            <a:xfrm>
              <a:off x="6146069" y="2035648"/>
              <a:ext cx="2553330" cy="3408224"/>
              <a:chOff x="608211" y="2386528"/>
              <a:chExt cx="1519200" cy="2027851"/>
            </a:xfrm>
          </p:grpSpPr>
          <p:sp>
            <p:nvSpPr>
              <p:cNvPr id="22" name="Freeform: Shape 21">
                <a:extLst>
                  <a:ext uri="{FF2B5EF4-FFF2-40B4-BE49-F238E27FC236}">
                    <a16:creationId xmlns:a16="http://schemas.microsoft.com/office/drawing/2014/main" id="{C9FB2491-CF8B-48F7-AA61-28DF9A55E1DC}"/>
                  </a:ext>
                </a:extLst>
              </p:cNvPr>
              <p:cNvSpPr/>
              <p:nvPr/>
            </p:nvSpPr>
            <p:spPr>
              <a:xfrm>
                <a:off x="608211" y="2386528"/>
                <a:ext cx="1519200" cy="2027851"/>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6B71A9"/>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a:t>
                </a:r>
              </a:p>
            </p:txBody>
          </p:sp>
          <p:sp>
            <p:nvSpPr>
              <p:cNvPr id="23" name="Rectangle 22">
                <a:extLst>
                  <a:ext uri="{FF2B5EF4-FFF2-40B4-BE49-F238E27FC236}">
                    <a16:creationId xmlns:a16="http://schemas.microsoft.com/office/drawing/2014/main" id="{F396DB7E-A4CC-475B-8CB5-30A4B4C39795}"/>
                  </a:ext>
                </a:extLst>
              </p:cNvPr>
              <p:cNvSpPr/>
              <p:nvPr/>
            </p:nvSpPr>
            <p:spPr>
              <a:xfrm>
                <a:off x="679570" y="2451477"/>
                <a:ext cx="1373625" cy="1893313"/>
              </a:xfrm>
              <a:prstGeom prst="rect">
                <a:avLst/>
              </a:prstGeom>
              <a:solidFill>
                <a:schemeClr val="bg1"/>
              </a:solidFill>
              <a:ln w="25400">
                <a:solidFill>
                  <a:srgbClr val="6464A0">
                    <a:alpha val="50000"/>
                  </a:srgbClr>
                </a:solidFill>
                <a:prstDash val="solid"/>
              </a:ln>
            </p:spPr>
            <p:style>
              <a:lnRef idx="1">
                <a:schemeClr val="accent1"/>
              </a:lnRef>
              <a:fillRef idx="3">
                <a:schemeClr val="accent1"/>
              </a:fillRef>
              <a:effectRef idx="2">
                <a:schemeClr val="accent1"/>
              </a:effectRef>
              <a:fontRef idx="minor">
                <a:schemeClr val="lt1"/>
              </a:fontRef>
            </p:style>
            <p:txBody>
              <a:bodyPr lIns="180000" tIns="1080000" rIns="180000" bIns="180000" rtlCol="0" anchor="t" anchorCtr="0"/>
              <a:lstStyle/>
              <a:p>
                <a:r>
                  <a:rPr lang="en-GB" baseline="30000">
                    <a:solidFill>
                      <a:schemeClr val="tx1"/>
                    </a:solidFill>
                    <a:latin typeface="AQA Chevin Pro DemiBold" panose="020F0703030000060003" pitchFamily="34" charset="0"/>
                  </a:rPr>
                  <a:t>Got a shared vision?</a:t>
                </a:r>
                <a:br>
                  <a:rPr lang="en-GB" baseline="30000">
                    <a:solidFill>
                      <a:schemeClr val="tx1"/>
                    </a:solidFill>
                    <a:latin typeface="AQA Chevin Pro DemiBold" panose="020F0703030000060003" pitchFamily="34" charset="0"/>
                  </a:rPr>
                </a:br>
                <a:r>
                  <a:rPr lang="en-GB" baseline="30000">
                    <a:solidFill>
                      <a:schemeClr val="tx1"/>
                    </a:solidFill>
                    <a:latin typeface="AQA Chevin Pro Light" panose="020F0303030000060003" pitchFamily="34" charset="0"/>
                  </a:rPr>
                  <a:t>Students can work in a group and create together, developing their individual EPQ along the way.</a:t>
                </a:r>
              </a:p>
            </p:txBody>
          </p:sp>
          <p:pic>
            <p:nvPicPr>
              <p:cNvPr id="24" name="Picture 23">
                <a:extLst>
                  <a:ext uri="{FF2B5EF4-FFF2-40B4-BE49-F238E27FC236}">
                    <a16:creationId xmlns:a16="http://schemas.microsoft.com/office/drawing/2014/main" id="{36B8A61C-70F4-4E47-871A-BA578F42FCDC}"/>
                  </a:ext>
                </a:extLst>
              </p:cNvPr>
              <p:cNvPicPr>
                <a:picLocks noChangeAspect="1"/>
              </p:cNvPicPr>
              <p:nvPr/>
            </p:nvPicPr>
            <p:blipFill>
              <a:blip r:embed="rId5"/>
              <a:stretch>
                <a:fillRect/>
              </a:stretch>
            </p:blipFill>
            <p:spPr>
              <a:xfrm>
                <a:off x="1145085" y="2437342"/>
                <a:ext cx="442594" cy="442594"/>
              </a:xfrm>
              <a:prstGeom prst="rect">
                <a:avLst/>
              </a:prstGeom>
            </p:spPr>
          </p:pic>
        </p:grpSp>
        <p:sp>
          <p:nvSpPr>
            <p:cNvPr id="21" name="Rectangle 20">
              <a:extLst>
                <a:ext uri="{FF2B5EF4-FFF2-40B4-BE49-F238E27FC236}">
                  <a16:creationId xmlns:a16="http://schemas.microsoft.com/office/drawing/2014/main" id="{F050552D-429F-4BD1-BDCB-5021ABB73C8A}"/>
                </a:ext>
              </a:extLst>
            </p:cNvPr>
            <p:cNvSpPr/>
            <p:nvPr/>
          </p:nvSpPr>
          <p:spPr>
            <a:xfrm>
              <a:off x="6266001" y="2815838"/>
              <a:ext cx="2308661" cy="281763"/>
            </a:xfrm>
            <a:prstGeom prst="rect">
              <a:avLst/>
            </a:prstGeom>
            <a:solidFill>
              <a:srgbClr val="6B71A9"/>
            </a:solidFill>
            <a:ln>
              <a:noFill/>
            </a:ln>
            <a:effectLst/>
          </p:spPr>
          <p:style>
            <a:lnRef idx="1">
              <a:schemeClr val="accent1"/>
            </a:lnRef>
            <a:fillRef idx="3">
              <a:schemeClr val="accent1"/>
            </a:fillRef>
            <a:effectRef idx="2">
              <a:schemeClr val="accent1"/>
            </a:effectRef>
            <a:fontRef idx="minor">
              <a:schemeClr val="lt1"/>
            </a:fontRef>
          </p:style>
          <p:txBody>
            <a:bodyPr tIns="216000" bIns="108000" rtlCol="0" anchor="ctr"/>
            <a:lstStyle/>
            <a:p>
              <a:pPr algn="ctr"/>
              <a:r>
                <a:rPr lang="en-GB" b="1" baseline="30000">
                  <a:solidFill>
                    <a:schemeClr val="tx1"/>
                  </a:solidFill>
                  <a:latin typeface="+mj-lt"/>
                </a:rPr>
                <a:t>Group projects</a:t>
              </a:r>
            </a:p>
          </p:txBody>
        </p:sp>
      </p:grpSp>
    </p:spTree>
    <p:extLst>
      <p:ext uri="{BB962C8B-B14F-4D97-AF65-F5344CB8AC3E}">
        <p14:creationId xmlns:p14="http://schemas.microsoft.com/office/powerpoint/2010/main" val="175633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11</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Discovering true passions</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grpSp>
        <p:nvGrpSpPr>
          <p:cNvPr id="103" name="Group 102">
            <a:extLst>
              <a:ext uri="{FF2B5EF4-FFF2-40B4-BE49-F238E27FC236}">
                <a16:creationId xmlns:a16="http://schemas.microsoft.com/office/drawing/2014/main" id="{12C292A5-AA7E-4D84-8FF8-8882D8825276}"/>
              </a:ext>
            </a:extLst>
          </p:cNvPr>
          <p:cNvGrpSpPr/>
          <p:nvPr/>
        </p:nvGrpSpPr>
        <p:grpSpPr>
          <a:xfrm>
            <a:off x="549370" y="1610239"/>
            <a:ext cx="8696229" cy="2058829"/>
            <a:chOff x="480615" y="2035649"/>
            <a:chExt cx="8204440" cy="1774800"/>
          </a:xfrm>
        </p:grpSpPr>
        <p:grpSp>
          <p:nvGrpSpPr>
            <p:cNvPr id="104" name="Group 103">
              <a:extLst>
                <a:ext uri="{FF2B5EF4-FFF2-40B4-BE49-F238E27FC236}">
                  <a16:creationId xmlns:a16="http://schemas.microsoft.com/office/drawing/2014/main" id="{A517B2BC-D082-44AB-A9DD-05C09B2B64CF}"/>
                </a:ext>
              </a:extLst>
            </p:cNvPr>
            <p:cNvGrpSpPr/>
            <p:nvPr/>
          </p:nvGrpSpPr>
          <p:grpSpPr>
            <a:xfrm>
              <a:off x="480615" y="2035649"/>
              <a:ext cx="1519200" cy="1774800"/>
              <a:chOff x="608211" y="2386528"/>
              <a:chExt cx="1519200" cy="1774800"/>
            </a:xfrm>
          </p:grpSpPr>
          <p:sp>
            <p:nvSpPr>
              <p:cNvPr id="121" name="Freeform: Shape 120">
                <a:extLst>
                  <a:ext uri="{FF2B5EF4-FFF2-40B4-BE49-F238E27FC236}">
                    <a16:creationId xmlns:a16="http://schemas.microsoft.com/office/drawing/2014/main" id="{50F3F283-1CF6-4248-98DA-91BCF8323E76}"/>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AF64A0">
                  <a:lumMod val="60000"/>
                  <a:lumOff val="40000"/>
                </a:srgbClr>
              </a:solidFill>
              <a:ln w="9525" cap="flat" cmpd="sng" algn="ctr">
                <a:no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a:ea typeface="+mn-ea"/>
                    <a:cs typeface="+mn-cs"/>
                  </a:rPr>
                  <a:t>\</a:t>
                </a:r>
              </a:p>
            </p:txBody>
          </p:sp>
          <p:sp>
            <p:nvSpPr>
              <p:cNvPr id="122" name="Rectangle 121">
                <a:extLst>
                  <a:ext uri="{FF2B5EF4-FFF2-40B4-BE49-F238E27FC236}">
                    <a16:creationId xmlns:a16="http://schemas.microsoft.com/office/drawing/2014/main" id="{46869D00-4288-410D-A976-59A48CAC259F}"/>
                  </a:ext>
                </a:extLst>
              </p:cNvPr>
              <p:cNvSpPr/>
              <p:nvPr/>
            </p:nvSpPr>
            <p:spPr>
              <a:xfrm>
                <a:off x="679570" y="2457804"/>
                <a:ext cx="1373625" cy="1632247"/>
              </a:xfrm>
              <a:prstGeom prst="rect">
                <a:avLst/>
              </a:prstGeom>
              <a:solidFill>
                <a:srgbClr val="FFFFFF"/>
              </a:solidFill>
              <a:ln w="25400" cap="flat" cmpd="sng" algn="ctr">
                <a:solidFill>
                  <a:srgbClr val="AF64A0">
                    <a:alpha val="50000"/>
                  </a:srgbClr>
                </a:solidFill>
                <a:prstDash val="solid"/>
              </a:ln>
              <a:effectLst>
                <a:outerShdw blurRad="40000" dist="23000" dir="5400000" rotWithShape="0">
                  <a:srgbClr val="000000">
                    <a:alpha val="35000"/>
                  </a:srgbClr>
                </a:outerShdw>
              </a:effectLst>
            </p:spPr>
            <p:txBody>
              <a:bodyPr lIns="72000" tIns="540000" rIns="72000" bIns="7200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30000" noProof="0">
                    <a:ln>
                      <a:noFill/>
                    </a:ln>
                    <a:solidFill>
                      <a:srgbClr val="4B4B4B"/>
                    </a:solidFill>
                    <a:effectLst/>
                    <a:uLnTx/>
                    <a:uFillTx/>
                    <a:ea typeface="+mn-ea"/>
                    <a:cs typeface="+mn-cs"/>
                  </a:rPr>
                  <a:t>To research, </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plan and produce (own needlework) an eighteenth century ball gown</a:t>
                </a:r>
                <a:r>
                  <a:rPr kumimoji="0" lang="en-GB" b="0" i="0" u="none" strike="noStrike" kern="0" cap="none" spc="0" normalizeH="0" baseline="30000" noProof="0">
                    <a:ln>
                      <a:noFill/>
                    </a:ln>
                    <a:solidFill>
                      <a:srgbClr val="412878"/>
                    </a:solidFill>
                    <a:effectLst/>
                    <a:uLnTx/>
                    <a:uFillTx/>
                    <a:ea typeface="+mn-ea"/>
                    <a:cs typeface="+mn-cs"/>
                  </a:rPr>
                  <a:t>.</a:t>
                </a:r>
              </a:p>
            </p:txBody>
          </p:sp>
          <p:pic>
            <p:nvPicPr>
              <p:cNvPr id="123" name="Picture 122">
                <a:extLst>
                  <a:ext uri="{FF2B5EF4-FFF2-40B4-BE49-F238E27FC236}">
                    <a16:creationId xmlns:a16="http://schemas.microsoft.com/office/drawing/2014/main" id="{97831BFE-3EA9-4E71-B70F-337AD852E5FC}"/>
                  </a:ext>
                </a:extLst>
              </p:cNvPr>
              <p:cNvPicPr>
                <a:picLocks noChangeAspect="1"/>
              </p:cNvPicPr>
              <p:nvPr/>
            </p:nvPicPr>
            <p:blipFill>
              <a:blip r:embed="rId3"/>
              <a:stretch>
                <a:fillRect/>
              </a:stretch>
            </p:blipFill>
            <p:spPr>
              <a:xfrm>
                <a:off x="1145085" y="2513259"/>
                <a:ext cx="442594" cy="442594"/>
              </a:xfrm>
              <a:prstGeom prst="rect">
                <a:avLst/>
              </a:prstGeom>
            </p:spPr>
          </p:pic>
        </p:grpSp>
        <p:grpSp>
          <p:nvGrpSpPr>
            <p:cNvPr id="105" name="Group 104">
              <a:extLst>
                <a:ext uri="{FF2B5EF4-FFF2-40B4-BE49-F238E27FC236}">
                  <a16:creationId xmlns:a16="http://schemas.microsoft.com/office/drawing/2014/main" id="{580F3248-70E0-4D7D-8D37-D7CABFF4D680}"/>
                </a:ext>
              </a:extLst>
            </p:cNvPr>
            <p:cNvGrpSpPr/>
            <p:nvPr/>
          </p:nvGrpSpPr>
          <p:grpSpPr>
            <a:xfrm>
              <a:off x="2151925" y="2035649"/>
              <a:ext cx="1519200" cy="1774800"/>
              <a:chOff x="608211" y="2386528"/>
              <a:chExt cx="1519200" cy="1774800"/>
            </a:xfrm>
          </p:grpSpPr>
          <p:sp>
            <p:nvSpPr>
              <p:cNvPr id="118" name="Freeform: Shape 117">
                <a:extLst>
                  <a:ext uri="{FF2B5EF4-FFF2-40B4-BE49-F238E27FC236}">
                    <a16:creationId xmlns:a16="http://schemas.microsoft.com/office/drawing/2014/main" id="{94FE469D-1C86-44C5-9E84-EC5A6BE5B797}"/>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AF64A0"/>
              </a:solidFill>
              <a:ln w="9525" cap="flat" cmpd="sng" algn="ctr">
                <a:no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a:ea typeface="+mn-ea"/>
                    <a:cs typeface="+mn-cs"/>
                  </a:rPr>
                  <a:t>\</a:t>
                </a:r>
              </a:p>
            </p:txBody>
          </p:sp>
          <p:sp>
            <p:nvSpPr>
              <p:cNvPr id="119" name="Rectangle 118">
                <a:extLst>
                  <a:ext uri="{FF2B5EF4-FFF2-40B4-BE49-F238E27FC236}">
                    <a16:creationId xmlns:a16="http://schemas.microsoft.com/office/drawing/2014/main" id="{D9C86315-4C0F-4247-A811-415EDC5CFFCD}"/>
                  </a:ext>
                </a:extLst>
              </p:cNvPr>
              <p:cNvSpPr/>
              <p:nvPr/>
            </p:nvSpPr>
            <p:spPr>
              <a:xfrm>
                <a:off x="679570" y="2457804"/>
                <a:ext cx="1373625" cy="1632247"/>
              </a:xfrm>
              <a:prstGeom prst="rect">
                <a:avLst/>
              </a:prstGeom>
              <a:solidFill>
                <a:srgbClr val="FFFFFF"/>
              </a:solidFill>
              <a:ln w="25400" cap="flat" cmpd="sng" algn="ctr">
                <a:solidFill>
                  <a:srgbClr val="AF64A0">
                    <a:alpha val="50000"/>
                  </a:srgbClr>
                </a:solidFill>
                <a:prstDash val="solid"/>
              </a:ln>
              <a:effectLst>
                <a:outerShdw blurRad="40000" dist="23000" dir="5400000" rotWithShape="0">
                  <a:srgbClr val="000000">
                    <a:alpha val="35000"/>
                  </a:srgbClr>
                </a:outerShdw>
              </a:effectLst>
            </p:spPr>
            <p:txBody>
              <a:bodyPr lIns="72000" tIns="540000" rIns="72000" bIns="7200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30000" noProof="0">
                    <a:ln>
                      <a:noFill/>
                    </a:ln>
                    <a:solidFill>
                      <a:srgbClr val="4B4B4B"/>
                    </a:solidFill>
                    <a:effectLst/>
                    <a:uLnTx/>
                    <a:uFillTx/>
                    <a:ea typeface="+mn-ea"/>
                    <a:cs typeface="+mn-cs"/>
                  </a:rPr>
                  <a:t>Can true</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happiness</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be found in a</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single moment?</a:t>
                </a:r>
              </a:p>
            </p:txBody>
          </p:sp>
          <p:pic>
            <p:nvPicPr>
              <p:cNvPr id="120" name="Picture 119">
                <a:extLst>
                  <a:ext uri="{FF2B5EF4-FFF2-40B4-BE49-F238E27FC236}">
                    <a16:creationId xmlns:a16="http://schemas.microsoft.com/office/drawing/2014/main" id="{027ACC95-E100-4A7B-8498-4D106666457E}"/>
                  </a:ext>
                </a:extLst>
              </p:cNvPr>
              <p:cNvPicPr>
                <a:picLocks noChangeAspect="1"/>
              </p:cNvPicPr>
              <p:nvPr/>
            </p:nvPicPr>
            <p:blipFill>
              <a:blip r:embed="rId4"/>
              <a:stretch>
                <a:fillRect/>
              </a:stretch>
            </p:blipFill>
            <p:spPr>
              <a:xfrm>
                <a:off x="1145085" y="2513259"/>
                <a:ext cx="442594" cy="442594"/>
              </a:xfrm>
              <a:prstGeom prst="rect">
                <a:avLst/>
              </a:prstGeom>
            </p:spPr>
          </p:pic>
        </p:grpSp>
        <p:grpSp>
          <p:nvGrpSpPr>
            <p:cNvPr id="106" name="Group 105">
              <a:extLst>
                <a:ext uri="{FF2B5EF4-FFF2-40B4-BE49-F238E27FC236}">
                  <a16:creationId xmlns:a16="http://schemas.microsoft.com/office/drawing/2014/main" id="{6D4851DC-E809-451D-AF50-3AA0DA077804}"/>
                </a:ext>
              </a:extLst>
            </p:cNvPr>
            <p:cNvGrpSpPr/>
            <p:nvPr/>
          </p:nvGrpSpPr>
          <p:grpSpPr>
            <a:xfrm>
              <a:off x="3823235" y="2035649"/>
              <a:ext cx="1519200" cy="1774800"/>
              <a:chOff x="608211" y="2386528"/>
              <a:chExt cx="1519200" cy="1774800"/>
            </a:xfrm>
          </p:grpSpPr>
          <p:sp>
            <p:nvSpPr>
              <p:cNvPr id="115" name="Freeform: Shape 114">
                <a:extLst>
                  <a:ext uri="{FF2B5EF4-FFF2-40B4-BE49-F238E27FC236}">
                    <a16:creationId xmlns:a16="http://schemas.microsoft.com/office/drawing/2014/main" id="{8A1E008E-9B4C-4635-B54C-A20FCCE16B39}"/>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AF64A0">
                  <a:alpha val="50000"/>
                </a:srgbClr>
              </a:solidFill>
              <a:ln w="9525" cap="flat" cmpd="sng" algn="ctr">
                <a:no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a:ea typeface="+mn-ea"/>
                    <a:cs typeface="+mn-cs"/>
                  </a:rPr>
                  <a:t>\</a:t>
                </a:r>
              </a:p>
            </p:txBody>
          </p:sp>
          <p:sp>
            <p:nvSpPr>
              <p:cNvPr id="116" name="Rectangle 115">
                <a:extLst>
                  <a:ext uri="{FF2B5EF4-FFF2-40B4-BE49-F238E27FC236}">
                    <a16:creationId xmlns:a16="http://schemas.microsoft.com/office/drawing/2014/main" id="{EAA8C583-C143-4154-A97E-BE907C554FED}"/>
                  </a:ext>
                </a:extLst>
              </p:cNvPr>
              <p:cNvSpPr/>
              <p:nvPr/>
            </p:nvSpPr>
            <p:spPr>
              <a:xfrm>
                <a:off x="679570" y="2457804"/>
                <a:ext cx="1373625" cy="1632247"/>
              </a:xfrm>
              <a:prstGeom prst="rect">
                <a:avLst/>
              </a:prstGeom>
              <a:solidFill>
                <a:srgbClr val="FFFFFF"/>
              </a:solidFill>
              <a:ln w="25400" cap="flat" cmpd="sng" algn="ctr">
                <a:solidFill>
                  <a:srgbClr val="AF64A0">
                    <a:alpha val="50000"/>
                  </a:srgbClr>
                </a:solidFill>
                <a:prstDash val="solid"/>
              </a:ln>
              <a:effectLst>
                <a:outerShdw blurRad="40000" dist="23000" dir="5400000" rotWithShape="0">
                  <a:srgbClr val="000000">
                    <a:alpha val="35000"/>
                  </a:srgbClr>
                </a:outerShdw>
              </a:effectLst>
            </p:spPr>
            <p:txBody>
              <a:bodyPr lIns="72000" tIns="540000" rIns="72000" bIns="7200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30000" noProof="0">
                    <a:ln>
                      <a:noFill/>
                    </a:ln>
                    <a:solidFill>
                      <a:srgbClr val="4B4B4B"/>
                    </a:solidFill>
                    <a:effectLst/>
                    <a:uLnTx/>
                    <a:uFillTx/>
                    <a:ea typeface="+mn-ea"/>
                    <a:cs typeface="+mn-cs"/>
                  </a:rPr>
                  <a:t>To what</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extent do genetic</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factors contribute to a propensity towards addiction in humans?</a:t>
                </a:r>
              </a:p>
            </p:txBody>
          </p:sp>
          <p:pic>
            <p:nvPicPr>
              <p:cNvPr id="117" name="Picture 116">
                <a:extLst>
                  <a:ext uri="{FF2B5EF4-FFF2-40B4-BE49-F238E27FC236}">
                    <a16:creationId xmlns:a16="http://schemas.microsoft.com/office/drawing/2014/main" id="{1F8E1E80-2CB4-4DBF-AF16-8F4EF9345085}"/>
                  </a:ext>
                </a:extLst>
              </p:cNvPr>
              <p:cNvPicPr>
                <a:picLocks noChangeAspect="1"/>
              </p:cNvPicPr>
              <p:nvPr/>
            </p:nvPicPr>
            <p:blipFill>
              <a:blip r:embed="rId5"/>
              <a:stretch>
                <a:fillRect/>
              </a:stretch>
            </p:blipFill>
            <p:spPr>
              <a:xfrm>
                <a:off x="1145085" y="2513259"/>
                <a:ext cx="442594" cy="442594"/>
              </a:xfrm>
              <a:prstGeom prst="rect">
                <a:avLst/>
              </a:prstGeom>
            </p:spPr>
          </p:pic>
        </p:grpSp>
        <p:grpSp>
          <p:nvGrpSpPr>
            <p:cNvPr id="107" name="Group 106">
              <a:extLst>
                <a:ext uri="{FF2B5EF4-FFF2-40B4-BE49-F238E27FC236}">
                  <a16:creationId xmlns:a16="http://schemas.microsoft.com/office/drawing/2014/main" id="{E5DC5618-AF61-44C1-A70B-0D72F55B1421}"/>
                </a:ext>
              </a:extLst>
            </p:cNvPr>
            <p:cNvGrpSpPr/>
            <p:nvPr/>
          </p:nvGrpSpPr>
          <p:grpSpPr>
            <a:xfrm>
              <a:off x="5494545" y="2035649"/>
              <a:ext cx="1519200" cy="1774800"/>
              <a:chOff x="608211" y="2386528"/>
              <a:chExt cx="1519200" cy="1774800"/>
            </a:xfrm>
          </p:grpSpPr>
          <p:sp>
            <p:nvSpPr>
              <p:cNvPr id="112" name="Freeform: Shape 111">
                <a:extLst>
                  <a:ext uri="{FF2B5EF4-FFF2-40B4-BE49-F238E27FC236}">
                    <a16:creationId xmlns:a16="http://schemas.microsoft.com/office/drawing/2014/main" id="{651C5720-B48A-4419-B3B3-92300DA35F7F}"/>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AF64A0"/>
              </a:solidFill>
              <a:ln w="9525" cap="flat" cmpd="sng" algn="ctr">
                <a:no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a:ea typeface="+mn-ea"/>
                    <a:cs typeface="+mn-cs"/>
                  </a:rPr>
                  <a:t>\</a:t>
                </a:r>
              </a:p>
            </p:txBody>
          </p:sp>
          <p:sp>
            <p:nvSpPr>
              <p:cNvPr id="113" name="Rectangle 112">
                <a:extLst>
                  <a:ext uri="{FF2B5EF4-FFF2-40B4-BE49-F238E27FC236}">
                    <a16:creationId xmlns:a16="http://schemas.microsoft.com/office/drawing/2014/main" id="{02136B43-97ED-4DDD-A7A2-B41AC12317C8}"/>
                  </a:ext>
                </a:extLst>
              </p:cNvPr>
              <p:cNvSpPr/>
              <p:nvPr/>
            </p:nvSpPr>
            <p:spPr>
              <a:xfrm>
                <a:off x="679570" y="2457804"/>
                <a:ext cx="1373625" cy="1632247"/>
              </a:xfrm>
              <a:prstGeom prst="rect">
                <a:avLst/>
              </a:prstGeom>
              <a:solidFill>
                <a:srgbClr val="FFFFFF"/>
              </a:solidFill>
              <a:ln w="25400" cap="flat" cmpd="sng" algn="ctr">
                <a:solidFill>
                  <a:srgbClr val="AF64A0">
                    <a:alpha val="50000"/>
                  </a:srgbClr>
                </a:solidFill>
                <a:prstDash val="solid"/>
              </a:ln>
              <a:effectLst>
                <a:outerShdw blurRad="40000" dist="23000" dir="5400000" rotWithShape="0">
                  <a:srgbClr val="000000">
                    <a:alpha val="35000"/>
                  </a:srgbClr>
                </a:outerShdw>
              </a:effectLst>
            </p:spPr>
            <p:txBody>
              <a:bodyPr lIns="72000" tIns="540000" rIns="72000" bIns="7200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30000" noProof="0">
                    <a:ln>
                      <a:noFill/>
                    </a:ln>
                    <a:solidFill>
                      <a:srgbClr val="4B4B4B"/>
                    </a:solidFill>
                    <a:effectLst/>
                    <a:uLnTx/>
                    <a:uFillTx/>
                    <a:ea typeface="+mn-ea"/>
                    <a:cs typeface="+mn-cs"/>
                  </a:rPr>
                  <a:t>How dimples</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affect the aerodynamic</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drag of a</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golf ball.</a:t>
                </a:r>
              </a:p>
            </p:txBody>
          </p:sp>
          <p:pic>
            <p:nvPicPr>
              <p:cNvPr id="114" name="Picture 113">
                <a:extLst>
                  <a:ext uri="{FF2B5EF4-FFF2-40B4-BE49-F238E27FC236}">
                    <a16:creationId xmlns:a16="http://schemas.microsoft.com/office/drawing/2014/main" id="{C4036324-D1F0-4BF9-99F2-8F28E3504445}"/>
                  </a:ext>
                </a:extLst>
              </p:cNvPr>
              <p:cNvPicPr>
                <a:picLocks noChangeAspect="1"/>
              </p:cNvPicPr>
              <p:nvPr/>
            </p:nvPicPr>
            <p:blipFill>
              <a:blip r:embed="rId6"/>
              <a:stretch>
                <a:fillRect/>
              </a:stretch>
            </p:blipFill>
            <p:spPr>
              <a:xfrm>
                <a:off x="1145085" y="2513259"/>
                <a:ext cx="442594" cy="442594"/>
              </a:xfrm>
              <a:prstGeom prst="rect">
                <a:avLst/>
              </a:prstGeom>
            </p:spPr>
          </p:pic>
        </p:grpSp>
        <p:grpSp>
          <p:nvGrpSpPr>
            <p:cNvPr id="108" name="Group 107">
              <a:extLst>
                <a:ext uri="{FF2B5EF4-FFF2-40B4-BE49-F238E27FC236}">
                  <a16:creationId xmlns:a16="http://schemas.microsoft.com/office/drawing/2014/main" id="{DF96E762-E094-40E6-8261-5AC15C1F11A3}"/>
                </a:ext>
              </a:extLst>
            </p:cNvPr>
            <p:cNvGrpSpPr/>
            <p:nvPr/>
          </p:nvGrpSpPr>
          <p:grpSpPr>
            <a:xfrm>
              <a:off x="7165855" y="2035649"/>
              <a:ext cx="1519200" cy="1774800"/>
              <a:chOff x="608211" y="2386528"/>
              <a:chExt cx="1519200" cy="1774800"/>
            </a:xfrm>
          </p:grpSpPr>
          <p:sp>
            <p:nvSpPr>
              <p:cNvPr id="109" name="Freeform: Shape 108">
                <a:extLst>
                  <a:ext uri="{FF2B5EF4-FFF2-40B4-BE49-F238E27FC236}">
                    <a16:creationId xmlns:a16="http://schemas.microsoft.com/office/drawing/2014/main" id="{EDA13855-51A3-48DA-A016-A1549E4EFDFF}"/>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AF64A0">
                  <a:alpha val="50000"/>
                </a:srgbClr>
              </a:solidFill>
              <a:ln w="9525" cap="flat" cmpd="sng" algn="ctr">
                <a:no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a:ea typeface="+mn-ea"/>
                    <a:cs typeface="+mn-cs"/>
                  </a:rPr>
                  <a:t>\</a:t>
                </a:r>
              </a:p>
            </p:txBody>
          </p:sp>
          <p:sp>
            <p:nvSpPr>
              <p:cNvPr id="110" name="Rectangle 109">
                <a:extLst>
                  <a:ext uri="{FF2B5EF4-FFF2-40B4-BE49-F238E27FC236}">
                    <a16:creationId xmlns:a16="http://schemas.microsoft.com/office/drawing/2014/main" id="{551DC2FB-CCE1-4D63-B72A-A7BF78B567D9}"/>
                  </a:ext>
                </a:extLst>
              </p:cNvPr>
              <p:cNvSpPr/>
              <p:nvPr/>
            </p:nvSpPr>
            <p:spPr>
              <a:xfrm>
                <a:off x="679570" y="2457804"/>
                <a:ext cx="1373625" cy="1632247"/>
              </a:xfrm>
              <a:prstGeom prst="rect">
                <a:avLst/>
              </a:prstGeom>
              <a:solidFill>
                <a:srgbClr val="FFFFFF"/>
              </a:solidFill>
              <a:ln w="25400" cap="flat" cmpd="sng" algn="ctr">
                <a:solidFill>
                  <a:srgbClr val="AF64A0">
                    <a:alpha val="50000"/>
                  </a:srgbClr>
                </a:solidFill>
                <a:prstDash val="solid"/>
              </a:ln>
              <a:effectLst>
                <a:outerShdw blurRad="40000" dist="23000" dir="5400000" rotWithShape="0">
                  <a:srgbClr val="000000">
                    <a:alpha val="35000"/>
                  </a:srgbClr>
                </a:outerShdw>
              </a:effectLst>
            </p:spPr>
            <p:txBody>
              <a:bodyPr lIns="72000" tIns="540000" rIns="72000" bIns="7200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30000" noProof="0">
                    <a:ln>
                      <a:noFill/>
                    </a:ln>
                    <a:solidFill>
                      <a:srgbClr val="4B4B4B"/>
                    </a:solidFill>
                    <a:effectLst/>
                    <a:uLnTx/>
                    <a:uFillTx/>
                    <a:ea typeface="+mn-ea"/>
                    <a:cs typeface="+mn-cs"/>
                  </a:rPr>
                  <a:t>Should you</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be concerned about mass surveillance?</a:t>
                </a:r>
              </a:p>
            </p:txBody>
          </p:sp>
          <p:pic>
            <p:nvPicPr>
              <p:cNvPr id="111" name="Picture 110">
                <a:extLst>
                  <a:ext uri="{FF2B5EF4-FFF2-40B4-BE49-F238E27FC236}">
                    <a16:creationId xmlns:a16="http://schemas.microsoft.com/office/drawing/2014/main" id="{D69409AF-68C4-442B-A056-50F7D516A4CE}"/>
                  </a:ext>
                </a:extLst>
              </p:cNvPr>
              <p:cNvPicPr>
                <a:picLocks noChangeAspect="1"/>
              </p:cNvPicPr>
              <p:nvPr/>
            </p:nvPicPr>
            <p:blipFill>
              <a:blip r:embed="rId7"/>
              <a:stretch>
                <a:fillRect/>
              </a:stretch>
            </p:blipFill>
            <p:spPr>
              <a:xfrm>
                <a:off x="1145085" y="2513259"/>
                <a:ext cx="442594" cy="442594"/>
              </a:xfrm>
              <a:prstGeom prst="rect">
                <a:avLst/>
              </a:prstGeom>
            </p:spPr>
          </p:pic>
        </p:grpSp>
      </p:grpSp>
      <p:grpSp>
        <p:nvGrpSpPr>
          <p:cNvPr id="124" name="Group 123">
            <a:extLst>
              <a:ext uri="{FF2B5EF4-FFF2-40B4-BE49-F238E27FC236}">
                <a16:creationId xmlns:a16="http://schemas.microsoft.com/office/drawing/2014/main" id="{3BBC2A38-7B9A-4B62-9DFB-ADB8950C3EF9}"/>
              </a:ext>
            </a:extLst>
          </p:cNvPr>
          <p:cNvGrpSpPr/>
          <p:nvPr/>
        </p:nvGrpSpPr>
        <p:grpSpPr>
          <a:xfrm>
            <a:off x="550799" y="3727670"/>
            <a:ext cx="8696229" cy="2058829"/>
            <a:chOff x="480615" y="2035649"/>
            <a:chExt cx="8204440" cy="1774800"/>
          </a:xfrm>
        </p:grpSpPr>
        <p:grpSp>
          <p:nvGrpSpPr>
            <p:cNvPr id="125" name="Group 124">
              <a:extLst>
                <a:ext uri="{FF2B5EF4-FFF2-40B4-BE49-F238E27FC236}">
                  <a16:creationId xmlns:a16="http://schemas.microsoft.com/office/drawing/2014/main" id="{B2D77B91-DD49-4D6D-A59F-CCCFA2760716}"/>
                </a:ext>
              </a:extLst>
            </p:cNvPr>
            <p:cNvGrpSpPr/>
            <p:nvPr/>
          </p:nvGrpSpPr>
          <p:grpSpPr>
            <a:xfrm>
              <a:off x="480615" y="2035649"/>
              <a:ext cx="1519200" cy="1774800"/>
              <a:chOff x="608211" y="2386528"/>
              <a:chExt cx="1519200" cy="1774800"/>
            </a:xfrm>
          </p:grpSpPr>
          <p:sp>
            <p:nvSpPr>
              <p:cNvPr id="141" name="Freeform: Shape 140">
                <a:extLst>
                  <a:ext uri="{FF2B5EF4-FFF2-40B4-BE49-F238E27FC236}">
                    <a16:creationId xmlns:a16="http://schemas.microsoft.com/office/drawing/2014/main" id="{F9FF74F1-A20B-4C59-BBDD-509DBC835179}"/>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AF64A0"/>
              </a:solidFill>
              <a:ln w="9525" cap="flat" cmpd="sng" algn="ctr">
                <a:no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a:ea typeface="+mn-ea"/>
                    <a:cs typeface="+mn-cs"/>
                  </a:rPr>
                  <a:t>\</a:t>
                </a:r>
              </a:p>
            </p:txBody>
          </p:sp>
          <p:sp>
            <p:nvSpPr>
              <p:cNvPr id="142" name="Rectangle 141">
                <a:extLst>
                  <a:ext uri="{FF2B5EF4-FFF2-40B4-BE49-F238E27FC236}">
                    <a16:creationId xmlns:a16="http://schemas.microsoft.com/office/drawing/2014/main" id="{A4F10A61-7107-4B78-B408-C762603BE1FE}"/>
                  </a:ext>
                </a:extLst>
              </p:cNvPr>
              <p:cNvSpPr/>
              <p:nvPr/>
            </p:nvSpPr>
            <p:spPr>
              <a:xfrm>
                <a:off x="679570" y="2457804"/>
                <a:ext cx="1373625" cy="1632247"/>
              </a:xfrm>
              <a:prstGeom prst="rect">
                <a:avLst/>
              </a:prstGeom>
              <a:solidFill>
                <a:srgbClr val="FFFFFF"/>
              </a:solidFill>
              <a:ln w="25400" cap="flat" cmpd="sng" algn="ctr">
                <a:solidFill>
                  <a:srgbClr val="AF64A0">
                    <a:alpha val="50000"/>
                  </a:srgbClr>
                </a:solidFill>
                <a:prstDash val="solid"/>
              </a:ln>
              <a:effectLst>
                <a:outerShdw blurRad="40000" dist="23000" dir="5400000" rotWithShape="0">
                  <a:srgbClr val="000000">
                    <a:alpha val="35000"/>
                  </a:srgbClr>
                </a:outerShdw>
              </a:effectLst>
            </p:spPr>
            <p:txBody>
              <a:bodyPr lIns="72000" tIns="540000" rIns="72000" bIns="7200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30000" noProof="0">
                    <a:ln>
                      <a:noFill/>
                    </a:ln>
                    <a:solidFill>
                      <a:srgbClr val="4B4B4B"/>
                    </a:solidFill>
                    <a:effectLst/>
                    <a:uLnTx/>
                    <a:uFillTx/>
                    <a:ea typeface="+mn-ea"/>
                    <a:cs typeface="+mn-cs"/>
                  </a:rPr>
                  <a:t>Could</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hydro-electric power be created outside our</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front door?</a:t>
                </a:r>
              </a:p>
            </p:txBody>
          </p:sp>
          <p:pic>
            <p:nvPicPr>
              <p:cNvPr id="143" name="Picture 142">
                <a:extLst>
                  <a:ext uri="{FF2B5EF4-FFF2-40B4-BE49-F238E27FC236}">
                    <a16:creationId xmlns:a16="http://schemas.microsoft.com/office/drawing/2014/main" id="{CFFA2AC5-F551-4466-877D-54FB086519E2}"/>
                  </a:ext>
                </a:extLst>
              </p:cNvPr>
              <p:cNvPicPr>
                <a:picLocks noChangeAspect="1"/>
              </p:cNvPicPr>
              <p:nvPr/>
            </p:nvPicPr>
            <p:blipFill>
              <a:blip r:embed="rId8"/>
              <a:stretch>
                <a:fillRect/>
              </a:stretch>
            </p:blipFill>
            <p:spPr>
              <a:xfrm>
                <a:off x="1145085" y="2513259"/>
                <a:ext cx="442594" cy="442594"/>
              </a:xfrm>
              <a:prstGeom prst="rect">
                <a:avLst/>
              </a:prstGeom>
            </p:spPr>
          </p:pic>
        </p:grpSp>
        <p:grpSp>
          <p:nvGrpSpPr>
            <p:cNvPr id="126" name="Group 125">
              <a:extLst>
                <a:ext uri="{FF2B5EF4-FFF2-40B4-BE49-F238E27FC236}">
                  <a16:creationId xmlns:a16="http://schemas.microsoft.com/office/drawing/2014/main" id="{23275923-FBF2-47D5-B936-1EA0B21C630A}"/>
                </a:ext>
              </a:extLst>
            </p:cNvPr>
            <p:cNvGrpSpPr/>
            <p:nvPr/>
          </p:nvGrpSpPr>
          <p:grpSpPr>
            <a:xfrm>
              <a:off x="2151925" y="2035649"/>
              <a:ext cx="1519200" cy="1774800"/>
              <a:chOff x="608211" y="2386528"/>
              <a:chExt cx="1519200" cy="1774800"/>
            </a:xfrm>
          </p:grpSpPr>
          <p:sp>
            <p:nvSpPr>
              <p:cNvPr id="138" name="Freeform: Shape 137">
                <a:extLst>
                  <a:ext uri="{FF2B5EF4-FFF2-40B4-BE49-F238E27FC236}">
                    <a16:creationId xmlns:a16="http://schemas.microsoft.com/office/drawing/2014/main" id="{C6859810-8790-474F-A491-4A67F245F73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AF64A0">
                  <a:alpha val="50000"/>
                </a:srgbClr>
              </a:solidFill>
              <a:ln w="9525" cap="flat" cmpd="sng" algn="ctr">
                <a:no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a:ea typeface="+mn-ea"/>
                    <a:cs typeface="+mn-cs"/>
                  </a:rPr>
                  <a:t>\</a:t>
                </a:r>
              </a:p>
            </p:txBody>
          </p:sp>
          <p:sp>
            <p:nvSpPr>
              <p:cNvPr id="139" name="Rectangle 138">
                <a:extLst>
                  <a:ext uri="{FF2B5EF4-FFF2-40B4-BE49-F238E27FC236}">
                    <a16:creationId xmlns:a16="http://schemas.microsoft.com/office/drawing/2014/main" id="{C35D1E9F-DE33-416F-A046-151C7B7CB920}"/>
                  </a:ext>
                </a:extLst>
              </p:cNvPr>
              <p:cNvSpPr/>
              <p:nvPr/>
            </p:nvSpPr>
            <p:spPr>
              <a:xfrm>
                <a:off x="679570" y="2457804"/>
                <a:ext cx="1373625" cy="1632247"/>
              </a:xfrm>
              <a:prstGeom prst="rect">
                <a:avLst/>
              </a:prstGeom>
              <a:solidFill>
                <a:srgbClr val="FFFFFF"/>
              </a:solidFill>
              <a:ln w="25400" cap="flat" cmpd="sng" algn="ctr">
                <a:solidFill>
                  <a:srgbClr val="AF64A0">
                    <a:alpha val="50000"/>
                  </a:srgbClr>
                </a:solidFill>
                <a:prstDash val="solid"/>
              </a:ln>
              <a:effectLst>
                <a:outerShdw blurRad="40000" dist="23000" dir="5400000" rotWithShape="0">
                  <a:srgbClr val="000000">
                    <a:alpha val="35000"/>
                  </a:srgbClr>
                </a:outerShdw>
              </a:effectLst>
            </p:spPr>
            <p:txBody>
              <a:bodyPr lIns="72000" tIns="540000" rIns="72000" bIns="7200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30000" noProof="0">
                    <a:ln>
                      <a:noFill/>
                    </a:ln>
                    <a:solidFill>
                      <a:srgbClr val="4B4B4B"/>
                    </a:solidFill>
                    <a:effectLst/>
                    <a:uLnTx/>
                    <a:uFillTx/>
                    <a:ea typeface="+mn-ea"/>
                    <a:cs typeface="+mn-cs"/>
                  </a:rPr>
                  <a:t>How sustainable</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is the financial inequality</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between teams</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in the English Premier League?</a:t>
                </a:r>
              </a:p>
            </p:txBody>
          </p:sp>
          <p:pic>
            <p:nvPicPr>
              <p:cNvPr id="140" name="Picture 139">
                <a:extLst>
                  <a:ext uri="{FF2B5EF4-FFF2-40B4-BE49-F238E27FC236}">
                    <a16:creationId xmlns:a16="http://schemas.microsoft.com/office/drawing/2014/main" id="{5CA3F897-33D3-46BC-9166-99055B215CCD}"/>
                  </a:ext>
                </a:extLst>
              </p:cNvPr>
              <p:cNvPicPr>
                <a:picLocks noChangeAspect="1"/>
              </p:cNvPicPr>
              <p:nvPr/>
            </p:nvPicPr>
            <p:blipFill>
              <a:blip r:embed="rId9"/>
              <a:stretch>
                <a:fillRect/>
              </a:stretch>
            </p:blipFill>
            <p:spPr>
              <a:xfrm>
                <a:off x="1145475" y="2513259"/>
                <a:ext cx="441814" cy="442594"/>
              </a:xfrm>
              <a:prstGeom prst="rect">
                <a:avLst/>
              </a:prstGeom>
            </p:spPr>
          </p:pic>
        </p:grpSp>
        <p:grpSp>
          <p:nvGrpSpPr>
            <p:cNvPr id="127" name="Group 126">
              <a:extLst>
                <a:ext uri="{FF2B5EF4-FFF2-40B4-BE49-F238E27FC236}">
                  <a16:creationId xmlns:a16="http://schemas.microsoft.com/office/drawing/2014/main" id="{FA6FA185-2B0F-4669-BA96-3B059E4FB5B9}"/>
                </a:ext>
              </a:extLst>
            </p:cNvPr>
            <p:cNvGrpSpPr/>
            <p:nvPr/>
          </p:nvGrpSpPr>
          <p:grpSpPr>
            <a:xfrm>
              <a:off x="3823235" y="2035649"/>
              <a:ext cx="1519200" cy="1774800"/>
              <a:chOff x="608211" y="2386528"/>
              <a:chExt cx="1519200" cy="1774800"/>
            </a:xfrm>
          </p:grpSpPr>
          <p:sp>
            <p:nvSpPr>
              <p:cNvPr id="135" name="Freeform: Shape 134">
                <a:extLst>
                  <a:ext uri="{FF2B5EF4-FFF2-40B4-BE49-F238E27FC236}">
                    <a16:creationId xmlns:a16="http://schemas.microsoft.com/office/drawing/2014/main" id="{196B75D5-50D1-4349-B807-310FE52A47AB}"/>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AF64A0"/>
              </a:solidFill>
              <a:ln w="9525" cap="flat" cmpd="sng" algn="ctr">
                <a:no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a:ea typeface="+mn-ea"/>
                    <a:cs typeface="+mn-cs"/>
                  </a:rPr>
                  <a:t>\</a:t>
                </a:r>
              </a:p>
            </p:txBody>
          </p:sp>
          <p:sp>
            <p:nvSpPr>
              <p:cNvPr id="136" name="Rectangle 135">
                <a:extLst>
                  <a:ext uri="{FF2B5EF4-FFF2-40B4-BE49-F238E27FC236}">
                    <a16:creationId xmlns:a16="http://schemas.microsoft.com/office/drawing/2014/main" id="{15C5E929-FA21-4174-A13E-95AD4EF1E653}"/>
                  </a:ext>
                </a:extLst>
              </p:cNvPr>
              <p:cNvSpPr/>
              <p:nvPr/>
            </p:nvSpPr>
            <p:spPr>
              <a:xfrm>
                <a:off x="679570" y="2457804"/>
                <a:ext cx="1373625" cy="1632247"/>
              </a:xfrm>
              <a:prstGeom prst="rect">
                <a:avLst/>
              </a:prstGeom>
              <a:solidFill>
                <a:srgbClr val="FFFFFF"/>
              </a:solidFill>
              <a:ln w="25400" cap="flat" cmpd="sng" algn="ctr">
                <a:solidFill>
                  <a:srgbClr val="AF64A0">
                    <a:alpha val="50000"/>
                  </a:srgbClr>
                </a:solidFill>
                <a:prstDash val="solid"/>
              </a:ln>
              <a:effectLst>
                <a:outerShdw blurRad="40000" dist="23000" dir="5400000" rotWithShape="0">
                  <a:srgbClr val="000000">
                    <a:alpha val="35000"/>
                  </a:srgbClr>
                </a:outerShdw>
              </a:effectLst>
            </p:spPr>
            <p:txBody>
              <a:bodyPr lIns="72000" tIns="540000" rIns="72000" bIns="7200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30000" noProof="0">
                    <a:ln>
                      <a:noFill/>
                    </a:ln>
                    <a:solidFill>
                      <a:srgbClr val="4B4B4B"/>
                    </a:solidFill>
                    <a:effectLst/>
                    <a:uLnTx/>
                    <a:uFillTx/>
                    <a:ea typeface="+mn-ea"/>
                    <a:cs typeface="+mn-cs"/>
                  </a:rPr>
                  <a:t>How can we</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help those suffering</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from elderly loneliness?</a:t>
                </a:r>
              </a:p>
            </p:txBody>
          </p:sp>
          <p:pic>
            <p:nvPicPr>
              <p:cNvPr id="137" name="Picture 136">
                <a:extLst>
                  <a:ext uri="{FF2B5EF4-FFF2-40B4-BE49-F238E27FC236}">
                    <a16:creationId xmlns:a16="http://schemas.microsoft.com/office/drawing/2014/main" id="{DF9F943B-57E3-40B7-A95C-9012785BE625}"/>
                  </a:ext>
                </a:extLst>
              </p:cNvPr>
              <p:cNvPicPr>
                <a:picLocks noChangeAspect="1"/>
              </p:cNvPicPr>
              <p:nvPr/>
            </p:nvPicPr>
            <p:blipFill>
              <a:blip r:embed="rId10"/>
              <a:stretch>
                <a:fillRect/>
              </a:stretch>
            </p:blipFill>
            <p:spPr>
              <a:xfrm>
                <a:off x="1145085" y="2513259"/>
                <a:ext cx="442594" cy="442594"/>
              </a:xfrm>
              <a:prstGeom prst="rect">
                <a:avLst/>
              </a:prstGeom>
            </p:spPr>
          </p:pic>
        </p:grpSp>
        <p:grpSp>
          <p:nvGrpSpPr>
            <p:cNvPr id="128" name="Group 127">
              <a:extLst>
                <a:ext uri="{FF2B5EF4-FFF2-40B4-BE49-F238E27FC236}">
                  <a16:creationId xmlns:a16="http://schemas.microsoft.com/office/drawing/2014/main" id="{DD73A206-7B89-4BE2-86DC-81CEA5915978}"/>
                </a:ext>
              </a:extLst>
            </p:cNvPr>
            <p:cNvGrpSpPr/>
            <p:nvPr/>
          </p:nvGrpSpPr>
          <p:grpSpPr>
            <a:xfrm>
              <a:off x="5494545" y="2035649"/>
              <a:ext cx="1519200" cy="1774800"/>
              <a:chOff x="608211" y="2386528"/>
              <a:chExt cx="1519200" cy="1774800"/>
            </a:xfrm>
          </p:grpSpPr>
          <p:sp>
            <p:nvSpPr>
              <p:cNvPr id="133" name="Freeform: Shape 132">
                <a:extLst>
                  <a:ext uri="{FF2B5EF4-FFF2-40B4-BE49-F238E27FC236}">
                    <a16:creationId xmlns:a16="http://schemas.microsoft.com/office/drawing/2014/main" id="{09E11447-A5AA-4AD4-896A-08BACF4A6C2A}"/>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AF64A0">
                  <a:alpha val="50000"/>
                </a:srgbClr>
              </a:solidFill>
              <a:ln w="9525" cap="flat" cmpd="sng" algn="ctr">
                <a:no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a:ea typeface="+mn-ea"/>
                    <a:cs typeface="+mn-cs"/>
                  </a:rPr>
                  <a:t>\</a:t>
                </a:r>
              </a:p>
            </p:txBody>
          </p:sp>
          <p:sp>
            <p:nvSpPr>
              <p:cNvPr id="134" name="Rectangle 133">
                <a:extLst>
                  <a:ext uri="{FF2B5EF4-FFF2-40B4-BE49-F238E27FC236}">
                    <a16:creationId xmlns:a16="http://schemas.microsoft.com/office/drawing/2014/main" id="{CB9463EA-7520-45DC-935C-1148045308F5}"/>
                  </a:ext>
                </a:extLst>
              </p:cNvPr>
              <p:cNvSpPr/>
              <p:nvPr/>
            </p:nvSpPr>
            <p:spPr>
              <a:xfrm>
                <a:off x="679570" y="2457804"/>
                <a:ext cx="1373625" cy="1632247"/>
              </a:xfrm>
              <a:prstGeom prst="rect">
                <a:avLst/>
              </a:prstGeom>
              <a:solidFill>
                <a:srgbClr val="FFFFFF"/>
              </a:solidFill>
              <a:ln w="25400" cap="flat" cmpd="sng" algn="ctr">
                <a:solidFill>
                  <a:srgbClr val="AF64A0">
                    <a:alpha val="50000"/>
                  </a:srgbClr>
                </a:solidFill>
                <a:prstDash val="solid"/>
              </a:ln>
              <a:effectLst>
                <a:outerShdw blurRad="40000" dist="23000" dir="5400000" rotWithShape="0">
                  <a:srgbClr val="000000">
                    <a:alpha val="35000"/>
                  </a:srgbClr>
                </a:outerShdw>
              </a:effectLst>
            </p:spPr>
            <p:txBody>
              <a:bodyPr lIns="72000" tIns="540000" rIns="72000" bIns="7200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30000" noProof="0">
                    <a:ln>
                      <a:noFill/>
                    </a:ln>
                    <a:solidFill>
                      <a:srgbClr val="4B4B4B"/>
                    </a:solidFill>
                    <a:effectLst/>
                    <a:uLnTx/>
                    <a:uFillTx/>
                    <a:ea typeface="+mn-ea"/>
                    <a:cs typeface="+mn-cs"/>
                  </a:rPr>
                  <a:t>Can emergency whistles be optimised for design and</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use in rural environments?</a:t>
                </a:r>
              </a:p>
            </p:txBody>
          </p:sp>
        </p:grpSp>
        <p:grpSp>
          <p:nvGrpSpPr>
            <p:cNvPr id="129" name="Group 128">
              <a:extLst>
                <a:ext uri="{FF2B5EF4-FFF2-40B4-BE49-F238E27FC236}">
                  <a16:creationId xmlns:a16="http://schemas.microsoft.com/office/drawing/2014/main" id="{E5102A1D-AC01-4080-BC15-94C3C813B2D4}"/>
                </a:ext>
              </a:extLst>
            </p:cNvPr>
            <p:cNvGrpSpPr/>
            <p:nvPr/>
          </p:nvGrpSpPr>
          <p:grpSpPr>
            <a:xfrm>
              <a:off x="7165855" y="2035649"/>
              <a:ext cx="1519200" cy="1774800"/>
              <a:chOff x="608211" y="2386528"/>
              <a:chExt cx="1519200" cy="1774800"/>
            </a:xfrm>
          </p:grpSpPr>
          <p:sp>
            <p:nvSpPr>
              <p:cNvPr id="130" name="Freeform: Shape 129">
                <a:extLst>
                  <a:ext uri="{FF2B5EF4-FFF2-40B4-BE49-F238E27FC236}">
                    <a16:creationId xmlns:a16="http://schemas.microsoft.com/office/drawing/2014/main" id="{4A0790A2-84EC-43D7-97B4-82CAB6A0D0F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rgbClr val="AF64A0"/>
              </a:solidFill>
              <a:ln w="9525" cap="flat" cmpd="sng" algn="ctr">
                <a:no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a:ea typeface="+mn-ea"/>
                    <a:cs typeface="+mn-cs"/>
                  </a:rPr>
                  <a:t>\</a:t>
                </a:r>
              </a:p>
            </p:txBody>
          </p:sp>
          <p:sp>
            <p:nvSpPr>
              <p:cNvPr id="131" name="Rectangle 130">
                <a:extLst>
                  <a:ext uri="{FF2B5EF4-FFF2-40B4-BE49-F238E27FC236}">
                    <a16:creationId xmlns:a16="http://schemas.microsoft.com/office/drawing/2014/main" id="{1A326D2D-C333-4CE5-9787-3C7D8D4D55F9}"/>
                  </a:ext>
                </a:extLst>
              </p:cNvPr>
              <p:cNvSpPr/>
              <p:nvPr/>
            </p:nvSpPr>
            <p:spPr>
              <a:xfrm>
                <a:off x="679570" y="2457804"/>
                <a:ext cx="1373625" cy="1632247"/>
              </a:xfrm>
              <a:prstGeom prst="rect">
                <a:avLst/>
              </a:prstGeom>
              <a:solidFill>
                <a:srgbClr val="FFFFFF"/>
              </a:solidFill>
              <a:ln w="25400" cap="flat" cmpd="sng" algn="ctr">
                <a:solidFill>
                  <a:srgbClr val="AF64A0">
                    <a:alpha val="50000"/>
                  </a:srgbClr>
                </a:solidFill>
                <a:prstDash val="solid"/>
              </a:ln>
              <a:effectLst>
                <a:outerShdw blurRad="40000" dist="23000" dir="5400000" rotWithShape="0">
                  <a:srgbClr val="000000">
                    <a:alpha val="35000"/>
                  </a:srgbClr>
                </a:outerShdw>
              </a:effectLst>
            </p:spPr>
            <p:txBody>
              <a:bodyPr lIns="72000" tIns="540000" rIns="72000" bIns="7200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30000" noProof="0">
                    <a:ln>
                      <a:noFill/>
                    </a:ln>
                    <a:solidFill>
                      <a:srgbClr val="4B4B4B"/>
                    </a:solidFill>
                    <a:effectLst/>
                    <a:uLnTx/>
                    <a:uFillTx/>
                    <a:ea typeface="+mn-ea"/>
                    <a:cs typeface="+mn-cs"/>
                  </a:rPr>
                  <a:t>Construction</a:t>
                </a:r>
                <a:br>
                  <a:rPr kumimoji="0" lang="en-GB" b="0" i="0" u="none" strike="noStrike" kern="0" cap="none" spc="0" normalizeH="0" baseline="30000" noProof="0">
                    <a:ln>
                      <a:noFill/>
                    </a:ln>
                    <a:solidFill>
                      <a:srgbClr val="4B4B4B"/>
                    </a:solidFill>
                    <a:effectLst/>
                    <a:uLnTx/>
                    <a:uFillTx/>
                    <a:ea typeface="+mn-ea"/>
                    <a:cs typeface="+mn-cs"/>
                  </a:rPr>
                </a:br>
                <a:r>
                  <a:rPr kumimoji="0" lang="en-GB" b="0" i="0" u="none" strike="noStrike" kern="0" cap="none" spc="0" normalizeH="0" baseline="30000" noProof="0">
                    <a:ln>
                      <a:noFill/>
                    </a:ln>
                    <a:solidFill>
                      <a:srgbClr val="4B4B4B"/>
                    </a:solidFill>
                    <a:effectLst/>
                    <a:uLnTx/>
                    <a:uFillTx/>
                    <a:ea typeface="+mn-ea"/>
                    <a:cs typeface="+mn-cs"/>
                  </a:rPr>
                  <a:t>and testing of a small-scale hybrid rocket motor.</a:t>
                </a:r>
              </a:p>
            </p:txBody>
          </p:sp>
          <p:pic>
            <p:nvPicPr>
              <p:cNvPr id="132" name="Picture 131">
                <a:extLst>
                  <a:ext uri="{FF2B5EF4-FFF2-40B4-BE49-F238E27FC236}">
                    <a16:creationId xmlns:a16="http://schemas.microsoft.com/office/drawing/2014/main" id="{556AAA75-41BC-4E68-B4BF-7F32D60D4286}"/>
                  </a:ext>
                </a:extLst>
              </p:cNvPr>
              <p:cNvPicPr>
                <a:picLocks noChangeAspect="1"/>
              </p:cNvPicPr>
              <p:nvPr/>
            </p:nvPicPr>
            <p:blipFill>
              <a:blip r:embed="rId11"/>
              <a:stretch>
                <a:fillRect/>
              </a:stretch>
            </p:blipFill>
            <p:spPr>
              <a:xfrm>
                <a:off x="1145085" y="2513259"/>
                <a:ext cx="442594" cy="442594"/>
              </a:xfrm>
              <a:prstGeom prst="rect">
                <a:avLst/>
              </a:prstGeom>
            </p:spPr>
          </p:pic>
        </p:grpSp>
      </p:grpSp>
      <p:pic>
        <p:nvPicPr>
          <p:cNvPr id="144" name="Picture 143">
            <a:extLst>
              <a:ext uri="{FF2B5EF4-FFF2-40B4-BE49-F238E27FC236}">
                <a16:creationId xmlns:a16="http://schemas.microsoft.com/office/drawing/2014/main" id="{6814EF2A-D430-48A3-8171-78F3BCB5AF0B}"/>
              </a:ext>
            </a:extLst>
          </p:cNvPr>
          <p:cNvPicPr>
            <a:picLocks noChangeAspect="1"/>
          </p:cNvPicPr>
          <p:nvPr/>
        </p:nvPicPr>
        <p:blipFill>
          <a:blip r:embed="rId3"/>
          <a:stretch>
            <a:fillRect/>
          </a:stretch>
        </p:blipFill>
        <p:spPr>
          <a:xfrm>
            <a:off x="7325947" y="3682875"/>
            <a:ext cx="513424" cy="513424"/>
          </a:xfrm>
          <a:prstGeom prst="rect">
            <a:avLst/>
          </a:prstGeom>
        </p:spPr>
      </p:pic>
    </p:spTree>
    <p:extLst>
      <p:ext uri="{BB962C8B-B14F-4D97-AF65-F5344CB8AC3E}">
        <p14:creationId xmlns:p14="http://schemas.microsoft.com/office/powerpoint/2010/main" val="122240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normAutofit fontScale="90000"/>
          </a:bodyPr>
          <a:lstStyle/>
          <a:p>
            <a:r>
              <a:rPr lang="en-GB"/>
              <a:t>Benefits of Projects Qualifications</a:t>
            </a:r>
          </a:p>
        </p:txBody>
      </p:sp>
      <p:sp>
        <p:nvSpPr>
          <p:cNvPr id="3" name="Slide Number Placeholder 2">
            <a:extLst>
              <a:ext uri="{FF2B5EF4-FFF2-40B4-BE49-F238E27FC236}">
                <a16:creationId xmlns:a16="http://schemas.microsoft.com/office/drawing/2014/main" id="{3D8BD947-42B6-DE1D-9F75-47F35441A949}"/>
              </a:ext>
            </a:extLst>
          </p:cNvPr>
          <p:cNvSpPr>
            <a:spLocks noGrp="1"/>
          </p:cNvSpPr>
          <p:nvPr>
            <p:ph type="sldNum" sz="quarter" idx="11"/>
          </p:nvPr>
        </p:nvSpPr>
        <p:spPr/>
        <p:txBody>
          <a:bodyPr/>
          <a:lstStyle/>
          <a:p>
            <a:fld id="{39C6B835-EB63-4AE7-9628-740A286606E4}" type="slidenum">
              <a:rPr lang="en-GB" smtClean="0"/>
              <a:pPr/>
              <a:t>12</a:t>
            </a:fld>
            <a:endParaRPr lang="en-GB"/>
          </a:p>
        </p:txBody>
      </p:sp>
    </p:spTree>
    <p:extLst>
      <p:ext uri="{BB962C8B-B14F-4D97-AF65-F5344CB8AC3E}">
        <p14:creationId xmlns:p14="http://schemas.microsoft.com/office/powerpoint/2010/main" val="103151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rmAutofit/>
          </a:bodyPr>
          <a:lstStyle/>
          <a:p>
            <a:pPr marL="285750" lvl="0" indent="-285750">
              <a:buFont typeface="Arial" panose="020B0604020202020204" pitchFamily="34" charset="0"/>
              <a:buChar char="•"/>
            </a:pPr>
            <a:r>
              <a:rPr lang="en-GB" b="0">
                <a:solidFill>
                  <a:schemeClr val="tx1"/>
                </a:solidFill>
              </a:rPr>
              <a:t>Develop a broader range of skills</a:t>
            </a:r>
          </a:p>
          <a:p>
            <a:pPr marL="285750" lvl="0" indent="-285750">
              <a:buFont typeface="Arial" panose="020B0604020202020204" pitchFamily="34" charset="0"/>
              <a:buChar char="•"/>
            </a:pPr>
            <a:r>
              <a:rPr lang="en-GB" b="0">
                <a:solidFill>
                  <a:schemeClr val="tx1"/>
                </a:solidFill>
              </a:rPr>
              <a:t>Lead to better study and work outcomes</a:t>
            </a:r>
          </a:p>
          <a:p>
            <a:pPr marL="285750" lvl="0" indent="-285750">
              <a:buFont typeface="Arial" panose="020B0604020202020204" pitchFamily="34" charset="0"/>
              <a:buChar char="•"/>
            </a:pPr>
            <a:r>
              <a:rPr lang="en-GB" b="0">
                <a:solidFill>
                  <a:schemeClr val="tx1"/>
                </a:solidFill>
              </a:rPr>
              <a:t>Relieve the pressure of high stakes exams</a:t>
            </a:r>
          </a:p>
          <a:p>
            <a:pPr marL="285750" lvl="0" indent="-285750">
              <a:buFont typeface="Arial" panose="020B0604020202020204" pitchFamily="34" charset="0"/>
              <a:buChar char="•"/>
            </a:pPr>
            <a:r>
              <a:rPr lang="en-GB" b="0">
                <a:solidFill>
                  <a:schemeClr val="tx1"/>
                </a:solidFill>
              </a:rPr>
              <a:t>Broaden their curriculum and deepen their knowledge</a:t>
            </a:r>
          </a:p>
          <a:p>
            <a:pPr marL="285750" lvl="0" indent="-285750">
              <a:buFont typeface="Arial" panose="020B0604020202020204" pitchFamily="34" charset="0"/>
              <a:buChar char="•"/>
            </a:pPr>
            <a:r>
              <a:rPr lang="en-GB" b="0">
                <a:solidFill>
                  <a:schemeClr val="tx1"/>
                </a:solidFill>
              </a:rPr>
              <a:t>Nurture their passions</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13</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Why are Project Qualifications important?</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spTree>
    <p:extLst>
      <p:ext uri="{BB962C8B-B14F-4D97-AF65-F5344CB8AC3E}">
        <p14:creationId xmlns:p14="http://schemas.microsoft.com/office/powerpoint/2010/main" val="426109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rmAutofit/>
          </a:bodyPr>
          <a:lstStyle/>
          <a:p>
            <a:r>
              <a:rPr lang="en-GB"/>
              <a:t>FPQ, HPQ and EPQ project process and taught skills approach are the same</a:t>
            </a:r>
          </a:p>
          <a:p>
            <a:endParaRPr lang="en-GB"/>
          </a:p>
          <a:p>
            <a:pPr lvl="3">
              <a:buClr>
                <a:schemeClr val="tx1"/>
              </a:buClr>
            </a:pPr>
            <a:r>
              <a:rPr lang="en-GB" sz="1800"/>
              <a:t>30 hours taught skills</a:t>
            </a:r>
            <a:br>
              <a:rPr lang="en-GB" sz="1800"/>
            </a:br>
            <a:endParaRPr lang="en-GB" sz="1800"/>
          </a:p>
          <a:p>
            <a:pPr lvl="3">
              <a:buClr>
                <a:schemeClr val="tx1"/>
              </a:buClr>
            </a:pPr>
            <a:r>
              <a:rPr lang="en-GB" sz="1800"/>
              <a:t>30 hours independent work for FPQ and HPQ, 90 hours for EPQ</a:t>
            </a:r>
            <a:br>
              <a:rPr lang="en-GB" sz="1800"/>
            </a:br>
            <a:endParaRPr lang="en-GB" sz="1800"/>
          </a:p>
          <a:p>
            <a:pPr lvl="3">
              <a:buClr>
                <a:schemeClr val="tx1"/>
              </a:buClr>
            </a:pPr>
            <a:r>
              <a:rPr lang="en-GB" sz="1800"/>
              <a:t>Learners can follow the same model of taught skills </a:t>
            </a:r>
            <a:br>
              <a:rPr lang="en-GB" sz="1800"/>
            </a:br>
            <a:endParaRPr lang="en-GB" sz="1800"/>
          </a:p>
          <a:p>
            <a:pPr lvl="3">
              <a:buClr>
                <a:schemeClr val="tx1"/>
              </a:buClr>
            </a:pPr>
            <a:r>
              <a:rPr lang="en-GB" sz="1800"/>
              <a:t>Transition from extended to higher, higher to foundation and vice versa depending on progress and attainment</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14</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Smooth progression through Project Qualifications</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spTree>
    <p:extLst>
      <p:ext uri="{BB962C8B-B14F-4D97-AF65-F5344CB8AC3E}">
        <p14:creationId xmlns:p14="http://schemas.microsoft.com/office/powerpoint/2010/main" val="333817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50863" y="1962867"/>
            <a:ext cx="11090275" cy="3809283"/>
          </a:xfrm>
        </p:spPr>
        <p:txBody>
          <a:bodyPr>
            <a:normAutofit fontScale="77500" lnSpcReduction="20000"/>
          </a:bodyPr>
          <a:lstStyle/>
          <a:p>
            <a:pPr>
              <a:lnSpc>
                <a:spcPct val="150000"/>
              </a:lnSpc>
            </a:pPr>
            <a:r>
              <a:rPr lang="en-GB" sz="2500"/>
              <a:t>The Level 2 Higher Project Qualification is a great choice for level 2 programmes in colleges</a:t>
            </a:r>
            <a:endParaRPr lang="en-GB">
              <a:solidFill>
                <a:srgbClr val="EB962D"/>
              </a:solidFill>
            </a:endParaRPr>
          </a:p>
          <a:p>
            <a:pPr marL="342900" lvl="1" indent="-342900">
              <a:spcAft>
                <a:spcPts val="600"/>
              </a:spcAft>
              <a:buFont typeface="Arial" panose="020B0604020202020204" pitchFamily="34" charset="0"/>
              <a:buChar char="•"/>
            </a:pPr>
            <a:r>
              <a:rPr lang="en-GB" sz="2300">
                <a:latin typeface="+mn-lt"/>
              </a:rPr>
              <a:t>The skills developed support transition to the next stage of education or work.</a:t>
            </a:r>
          </a:p>
          <a:p>
            <a:pPr marL="342900" lvl="1" indent="-342900">
              <a:spcAft>
                <a:spcPts val="600"/>
              </a:spcAft>
              <a:buFont typeface="Arial" panose="020B0604020202020204" pitchFamily="34" charset="0"/>
              <a:buChar char="•"/>
            </a:pPr>
            <a:r>
              <a:rPr lang="en-GB" sz="2300">
                <a:latin typeface="+mn-lt"/>
              </a:rPr>
              <a:t>HPQ as part of a level 2 programme builds skills, motivation and confidence and bridges the gap to level 3 study.</a:t>
            </a:r>
          </a:p>
          <a:p>
            <a:pPr lvl="1">
              <a:spcAft>
                <a:spcPts val="600"/>
              </a:spcAft>
            </a:pPr>
            <a:endParaRPr lang="en-GB" sz="2300" b="1">
              <a:latin typeface="+mn-lt"/>
            </a:endParaRPr>
          </a:p>
          <a:p>
            <a:pPr lvl="1">
              <a:spcAft>
                <a:spcPts val="600"/>
              </a:spcAft>
            </a:pPr>
            <a:r>
              <a:rPr lang="en-GB" sz="2300" b="1">
                <a:latin typeface="+mn-lt"/>
              </a:rPr>
              <a:t>We see HPQ used to explore:</a:t>
            </a:r>
          </a:p>
          <a:p>
            <a:pPr marL="355600" lvl="3" indent="-355600">
              <a:lnSpc>
                <a:spcPct val="130000"/>
              </a:lnSpc>
              <a:buClr>
                <a:schemeClr val="tx1"/>
              </a:buClr>
            </a:pPr>
            <a:r>
              <a:rPr lang="en-GB" sz="2300"/>
              <a:t>future careers</a:t>
            </a:r>
          </a:p>
          <a:p>
            <a:pPr marL="355600" lvl="3" indent="-355600">
              <a:lnSpc>
                <a:spcPct val="130000"/>
              </a:lnSpc>
              <a:buClr>
                <a:schemeClr val="tx1"/>
              </a:buClr>
            </a:pPr>
            <a:r>
              <a:rPr lang="en-GB" sz="2300"/>
              <a:t>personal passions </a:t>
            </a:r>
          </a:p>
          <a:p>
            <a:pPr marL="355600" lvl="3" indent="-355600">
              <a:lnSpc>
                <a:spcPct val="130000"/>
              </a:lnSpc>
              <a:buClr>
                <a:schemeClr val="tx1"/>
              </a:buClr>
            </a:pPr>
            <a:r>
              <a:rPr lang="en-GB" sz="2300"/>
              <a:t>future courses and topics</a:t>
            </a:r>
          </a:p>
          <a:p>
            <a:pPr marL="355600" lvl="3" indent="-355600">
              <a:lnSpc>
                <a:spcPct val="130000"/>
              </a:lnSpc>
              <a:buClr>
                <a:schemeClr val="tx1"/>
              </a:buClr>
            </a:pPr>
            <a:r>
              <a:rPr lang="en-GB" sz="2300"/>
              <a:t>level 3 courses.</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15</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Bridging to the next stage with HPQ</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spTree>
    <p:extLst>
      <p:ext uri="{BB962C8B-B14F-4D97-AF65-F5344CB8AC3E}">
        <p14:creationId xmlns:p14="http://schemas.microsoft.com/office/powerpoint/2010/main" val="118565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rmAutofit/>
          </a:bodyPr>
          <a:lstStyle/>
          <a:p>
            <a:pPr>
              <a:lnSpc>
                <a:spcPct val="130000"/>
              </a:lnSpc>
            </a:pPr>
            <a:r>
              <a:rPr lang="en-GB" sz="1900"/>
              <a:t>The EPQ is a desirable choice for university</a:t>
            </a:r>
            <a:br>
              <a:rPr lang="en-GB" b="0">
                <a:solidFill>
                  <a:schemeClr val="tx1"/>
                </a:solidFill>
              </a:rPr>
            </a:br>
            <a:r>
              <a:rPr lang="en-GB" b="0">
                <a:solidFill>
                  <a:schemeClr val="tx1"/>
                </a:solidFill>
              </a:rPr>
              <a:t>It’s a skills bridge to higher education study.</a:t>
            </a:r>
            <a:endParaRPr lang="en-GB">
              <a:solidFill>
                <a:schemeClr val="tx1"/>
              </a:solidFill>
            </a:endParaRPr>
          </a:p>
          <a:p>
            <a:r>
              <a:rPr lang="en-GB">
                <a:solidFill>
                  <a:schemeClr val="tx1"/>
                </a:solidFill>
              </a:rPr>
              <a:t>The skills developed support transition to undergraduate courses:</a:t>
            </a:r>
          </a:p>
          <a:p>
            <a:pPr marL="355600" lvl="3" indent="-355600">
              <a:buClr>
                <a:schemeClr val="tx1"/>
              </a:buClr>
            </a:pPr>
            <a:r>
              <a:rPr lang="en-GB" sz="1800">
                <a:solidFill>
                  <a:schemeClr val="tx1"/>
                </a:solidFill>
              </a:rPr>
              <a:t>Providing evidence of essential research and academic skills </a:t>
            </a:r>
          </a:p>
          <a:p>
            <a:pPr marL="355600" lvl="3" indent="-355600">
              <a:buClr>
                <a:schemeClr val="tx1"/>
              </a:buClr>
            </a:pPr>
            <a:r>
              <a:rPr lang="en-GB" sz="1800">
                <a:solidFill>
                  <a:schemeClr val="tx1"/>
                </a:solidFill>
              </a:rPr>
              <a:t>Equipping young people with resilience, self-starting and autonomous working practices </a:t>
            </a:r>
            <a:endParaRPr lang="en-GB" sz="1800">
              <a:solidFill>
                <a:schemeClr val="tx1"/>
              </a:solidFill>
              <a:cs typeface="Arial"/>
            </a:endParaRPr>
          </a:p>
          <a:p>
            <a:pPr marL="355600" lvl="3" indent="-355600">
              <a:buClr>
                <a:schemeClr val="tx1"/>
              </a:buClr>
            </a:pPr>
            <a:r>
              <a:rPr lang="en-GB" sz="1800">
                <a:solidFill>
                  <a:schemeClr val="tx1"/>
                </a:solidFill>
              </a:rPr>
              <a:t>Being considered by tutors as part of alternative offers ‘we’ll allow a drop in academic grade because you're bringing EPQ skills with you...’</a:t>
            </a:r>
            <a:endParaRPr lang="en-GB" sz="1800">
              <a:solidFill>
                <a:schemeClr val="tx1"/>
              </a:solidFill>
              <a:cs typeface="Arial"/>
            </a:endParaRPr>
          </a:p>
          <a:p>
            <a:pPr marL="355600" lvl="3" indent="-355600">
              <a:buClr>
                <a:schemeClr val="tx1"/>
              </a:buClr>
            </a:pPr>
            <a:r>
              <a:rPr lang="en-GB" sz="1800">
                <a:solidFill>
                  <a:schemeClr val="tx1"/>
                </a:solidFill>
              </a:rPr>
              <a:t>Universities are researching the impact of EPQ on progress and performance in undergraduate courses</a:t>
            </a:r>
            <a:endParaRPr lang="en-GB" sz="1800">
              <a:solidFill>
                <a:schemeClr val="tx1"/>
              </a:solidFill>
              <a:cs typeface="Arial"/>
            </a:endParaRP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16</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Bridging to the next stage with EPQ</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spTree>
    <p:extLst>
      <p:ext uri="{BB962C8B-B14F-4D97-AF65-F5344CB8AC3E}">
        <p14:creationId xmlns:p14="http://schemas.microsoft.com/office/powerpoint/2010/main" val="284674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836D57A9-FD57-40B4-95C1-EB9C6A4A1000}"/>
              </a:ext>
            </a:extLst>
          </p:cNvPr>
          <p:cNvSpPr>
            <a:spLocks noGrp="1"/>
          </p:cNvSpPr>
          <p:nvPr>
            <p:ph idx="1"/>
          </p:nvPr>
        </p:nvSpPr>
        <p:spPr/>
        <p:txBody>
          <a:bodyPr/>
          <a:lstStyle/>
          <a:p>
            <a:pPr marL="285750" indent="-285750">
              <a:buFont typeface="Arial" panose="020B0604020202020204" pitchFamily="34" charset="0"/>
              <a:buChar char="•"/>
            </a:pPr>
            <a:r>
              <a:rPr lang="en-GB"/>
              <a:t>Increase chance of achieving A-level A* – B </a:t>
            </a:r>
            <a:r>
              <a:rPr lang="en-GB" b="0">
                <a:solidFill>
                  <a:schemeClr val="tx1"/>
                </a:solidFill>
              </a:rPr>
              <a:t>by up to 29%</a:t>
            </a:r>
          </a:p>
          <a:p>
            <a:pPr marL="285750" indent="-285750">
              <a:buFont typeface="Arial" panose="020B0604020202020204" pitchFamily="34" charset="0"/>
              <a:buChar char="•"/>
            </a:pPr>
            <a:r>
              <a:rPr lang="en-GB"/>
              <a:t>Worth half an A-level </a:t>
            </a:r>
            <a:r>
              <a:rPr lang="en-GB" b="0">
                <a:solidFill>
                  <a:schemeClr val="tx1"/>
                </a:solidFill>
              </a:rPr>
              <a:t>in terms of UCAS points</a:t>
            </a:r>
          </a:p>
          <a:p>
            <a:pPr marL="285750" indent="-285750">
              <a:buFont typeface="Arial" panose="020B0604020202020204" pitchFamily="34" charset="0"/>
              <a:buChar char="•"/>
            </a:pPr>
            <a:r>
              <a:rPr lang="en-GB"/>
              <a:t>Learn how to work independently </a:t>
            </a:r>
            <a:r>
              <a:rPr lang="en-GB" b="0">
                <a:solidFill>
                  <a:schemeClr val="tx1"/>
                </a:solidFill>
              </a:rPr>
              <a:t>on their own topic</a:t>
            </a:r>
          </a:p>
          <a:p>
            <a:pPr marL="285750" indent="-285750">
              <a:buFont typeface="Arial" panose="020B0604020202020204" pitchFamily="34" charset="0"/>
              <a:buChar char="•"/>
            </a:pPr>
            <a:r>
              <a:rPr lang="en-GB"/>
              <a:t>Receive lower offers </a:t>
            </a:r>
            <a:r>
              <a:rPr lang="en-GB" b="0">
                <a:solidFill>
                  <a:schemeClr val="tx1"/>
                </a:solidFill>
              </a:rPr>
              <a:t>from some universities</a:t>
            </a:r>
          </a:p>
          <a:p>
            <a:pPr marL="285750" indent="-285750">
              <a:buFont typeface="Arial" panose="020B0604020202020204" pitchFamily="34" charset="0"/>
              <a:buChar char="•"/>
            </a:pPr>
            <a:r>
              <a:rPr lang="en-GB" b="0">
                <a:solidFill>
                  <a:schemeClr val="tx1"/>
                </a:solidFill>
              </a:rPr>
              <a:t>Discuss in </a:t>
            </a:r>
            <a:r>
              <a:rPr lang="en-GB"/>
              <a:t>university interviews</a:t>
            </a:r>
          </a:p>
          <a:p>
            <a:pPr marL="285750" indent="-285750">
              <a:buFont typeface="Arial" panose="020B0604020202020204" pitchFamily="34" charset="0"/>
              <a:buChar char="•"/>
            </a:pPr>
            <a:r>
              <a:rPr lang="en-GB" b="0">
                <a:solidFill>
                  <a:schemeClr val="tx1"/>
                </a:solidFill>
              </a:rPr>
              <a:t>Learn how to </a:t>
            </a:r>
            <a:r>
              <a:rPr lang="en-GB"/>
              <a:t>research</a:t>
            </a:r>
            <a:r>
              <a:rPr lang="en-GB" b="0">
                <a:solidFill>
                  <a:schemeClr val="tx1"/>
                </a:solidFill>
              </a:rPr>
              <a:t> and </a:t>
            </a:r>
            <a:r>
              <a:rPr lang="en-GB"/>
              <a:t>reference</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17</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What EPQ can do for your students’ academic success</a:t>
            </a:r>
          </a:p>
        </p:txBody>
      </p:sp>
    </p:spTree>
    <p:extLst>
      <p:ext uri="{BB962C8B-B14F-4D97-AF65-F5344CB8AC3E}">
        <p14:creationId xmlns:p14="http://schemas.microsoft.com/office/powerpoint/2010/main" val="141795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AFE8DB-B08E-4EFC-9A72-93D6FC1AB597}"/>
              </a:ext>
            </a:extLst>
          </p:cNvPr>
          <p:cNvSpPr>
            <a:spLocks noGrp="1"/>
          </p:cNvSpPr>
          <p:nvPr>
            <p:ph idx="1"/>
          </p:nvPr>
        </p:nvSpPr>
        <p:spPr>
          <a:xfrm>
            <a:off x="550863" y="1353267"/>
            <a:ext cx="11090275" cy="3809283"/>
          </a:xfrm>
        </p:spPr>
        <p:txBody>
          <a:bodyPr/>
          <a:lstStyle/>
          <a:p>
            <a:r>
              <a:rPr lang="en-GB"/>
              <a:t>Research presented by the Universities of Southampton and Leeds draws a strong connection between students completing the EPQ and social mobility as well as higher future attainment in HE </a:t>
            </a:r>
            <a:r>
              <a:rPr lang="en-GB" baseline="30000"/>
              <a:t>1, 2</a:t>
            </a:r>
          </a:p>
          <a:p>
            <a:endParaRPr lang="en-GB"/>
          </a:p>
        </p:txBody>
      </p:sp>
      <p:sp>
        <p:nvSpPr>
          <p:cNvPr id="3" name="Footer Placeholder 2">
            <a:extLst>
              <a:ext uri="{FF2B5EF4-FFF2-40B4-BE49-F238E27FC236}">
                <a16:creationId xmlns:a16="http://schemas.microsoft.com/office/drawing/2014/main" id="{EEA0B8C1-4009-47D6-BB70-39EC56036A1B}"/>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CA3B0D8D-4751-4134-8FB4-8FDF886117A3}"/>
              </a:ext>
            </a:extLst>
          </p:cNvPr>
          <p:cNvSpPr>
            <a:spLocks noGrp="1"/>
          </p:cNvSpPr>
          <p:nvPr>
            <p:ph type="sldNum" sz="quarter" idx="12"/>
          </p:nvPr>
        </p:nvSpPr>
        <p:spPr/>
        <p:txBody>
          <a:bodyPr/>
          <a:lstStyle/>
          <a:p>
            <a:fld id="{39C6B835-EB63-4AE7-9628-740A286606E4}" type="slidenum">
              <a:rPr lang="en-GB" smtClean="0"/>
              <a:t>18</a:t>
            </a:fld>
            <a:endParaRPr lang="en-GB"/>
          </a:p>
        </p:txBody>
      </p:sp>
      <p:sp>
        <p:nvSpPr>
          <p:cNvPr id="5" name="Title 4">
            <a:extLst>
              <a:ext uri="{FF2B5EF4-FFF2-40B4-BE49-F238E27FC236}">
                <a16:creationId xmlns:a16="http://schemas.microsoft.com/office/drawing/2014/main" id="{43611A7C-8524-4D2D-8BD3-4771F5D68A97}"/>
              </a:ext>
            </a:extLst>
          </p:cNvPr>
          <p:cNvSpPr>
            <a:spLocks noGrp="1"/>
          </p:cNvSpPr>
          <p:nvPr>
            <p:ph type="title"/>
          </p:nvPr>
        </p:nvSpPr>
        <p:spPr/>
        <p:txBody>
          <a:bodyPr/>
          <a:lstStyle/>
          <a:p>
            <a:r>
              <a:rPr lang="en-GB"/>
              <a:t>EPQ, social mobility and higher future attainment</a:t>
            </a:r>
          </a:p>
        </p:txBody>
      </p:sp>
      <p:pic>
        <p:nvPicPr>
          <p:cNvPr id="6" name="Picture 5">
            <a:extLst>
              <a:ext uri="{FF2B5EF4-FFF2-40B4-BE49-F238E27FC236}">
                <a16:creationId xmlns:a16="http://schemas.microsoft.com/office/drawing/2014/main" id="{61EFB21B-23B1-42B5-B18B-7CB1DC589481}"/>
              </a:ext>
            </a:extLst>
          </p:cNvPr>
          <p:cNvPicPr>
            <a:picLocks noChangeAspect="1"/>
          </p:cNvPicPr>
          <p:nvPr/>
        </p:nvPicPr>
        <p:blipFill>
          <a:blip r:embed="rId3"/>
          <a:stretch>
            <a:fillRect/>
          </a:stretch>
        </p:blipFill>
        <p:spPr>
          <a:xfrm>
            <a:off x="550800" y="2097146"/>
            <a:ext cx="9621078" cy="3363590"/>
          </a:xfrm>
          <a:prstGeom prst="rect">
            <a:avLst/>
          </a:prstGeom>
        </p:spPr>
      </p:pic>
      <p:sp>
        <p:nvSpPr>
          <p:cNvPr id="7" name="TextBox 6">
            <a:extLst>
              <a:ext uri="{FF2B5EF4-FFF2-40B4-BE49-F238E27FC236}">
                <a16:creationId xmlns:a16="http://schemas.microsoft.com/office/drawing/2014/main" id="{B2A871D2-127A-42BD-8FDC-DDA9F20B639C}"/>
              </a:ext>
            </a:extLst>
          </p:cNvPr>
          <p:cNvSpPr txBox="1"/>
          <p:nvPr/>
        </p:nvSpPr>
        <p:spPr>
          <a:xfrm>
            <a:off x="630936" y="5569752"/>
            <a:ext cx="10470278" cy="702756"/>
          </a:xfrm>
          <a:prstGeom prst="rect">
            <a:avLst/>
          </a:prstGeom>
          <a:noFill/>
        </p:spPr>
        <p:txBody>
          <a:bodyPr wrap="square" lIns="0" tIns="0" rIns="0" bIns="0" rtlCol="0">
            <a:spAutoFit/>
          </a:bodyPr>
          <a:lstStyle/>
          <a:p>
            <a:pPr marL="228600" indent="-228600">
              <a:buFontTx/>
              <a:buAutoNum type="arabicPeriod"/>
            </a:pPr>
            <a:r>
              <a:rPr lang="en-GB" sz="1100"/>
              <a:t>Thompson, Dr E and Harrison Moore, Professor A, 2022, Social Mobility at the EPQ Conference Held at the University of Southampton on 20 October 2022. Keynote was given by Professor Abigail Harrison Moore from University of Leeds and Professor E Thompson from University of Southampton. 2. Please note additional research is needed to understand more about what underpins the descriptive statistics emerging in the research 3. Research from University of Southampton 4. Research from University of Leeds</a:t>
            </a:r>
          </a:p>
          <a:p>
            <a:pPr marL="0" algn="l">
              <a:spcBef>
                <a:spcPts val="200"/>
              </a:spcBef>
              <a:spcAft>
                <a:spcPts val="200"/>
              </a:spcAft>
            </a:pPr>
            <a:endParaRPr lang="en-GB" sz="1100" err="1"/>
          </a:p>
        </p:txBody>
      </p:sp>
    </p:spTree>
    <p:extLst>
      <p:ext uri="{BB962C8B-B14F-4D97-AF65-F5344CB8AC3E}">
        <p14:creationId xmlns:p14="http://schemas.microsoft.com/office/powerpoint/2010/main" val="4563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029AF1B-E945-4472-A731-955D7D2C6C97}"/>
              </a:ext>
            </a:extLst>
          </p:cNvPr>
          <p:cNvSpPr>
            <a:spLocks noGrp="1"/>
          </p:cNvSpPr>
          <p:nvPr>
            <p:ph idx="1"/>
          </p:nvPr>
        </p:nvSpPr>
        <p:spPr/>
        <p:txBody>
          <a:bodyPr/>
          <a:lstStyle/>
          <a:p>
            <a:pPr marL="285750" indent="-285750">
              <a:buFont typeface="Arial" panose="020B0604020202020204" pitchFamily="34" charset="0"/>
              <a:buChar char="•"/>
            </a:pPr>
            <a:r>
              <a:rPr lang="en-GB" b="0">
                <a:solidFill>
                  <a:schemeClr val="tx1"/>
                </a:solidFill>
              </a:rPr>
              <a:t>Gain</a:t>
            </a:r>
            <a:r>
              <a:rPr lang="en-GB"/>
              <a:t> CV worthy </a:t>
            </a:r>
            <a:r>
              <a:rPr lang="en-GB" b="0">
                <a:solidFill>
                  <a:schemeClr val="tx1"/>
                </a:solidFill>
              </a:rPr>
              <a:t>skills</a:t>
            </a:r>
          </a:p>
          <a:p>
            <a:pPr marL="285750" indent="-285750">
              <a:buFont typeface="Arial" panose="020B0604020202020204" pitchFamily="34" charset="0"/>
              <a:buChar char="•"/>
            </a:pPr>
            <a:r>
              <a:rPr lang="en-GB" b="0">
                <a:solidFill>
                  <a:schemeClr val="tx1"/>
                </a:solidFill>
              </a:rPr>
              <a:t>Learn how to </a:t>
            </a:r>
            <a:r>
              <a:rPr lang="en-GB"/>
              <a:t>interview</a:t>
            </a:r>
          </a:p>
          <a:p>
            <a:pPr marL="285750" indent="-285750">
              <a:buFont typeface="Arial" panose="020B0604020202020204" pitchFamily="34" charset="0"/>
              <a:buChar char="•"/>
            </a:pPr>
            <a:r>
              <a:rPr lang="en-GB" b="0">
                <a:solidFill>
                  <a:schemeClr val="tx1"/>
                </a:solidFill>
              </a:rPr>
              <a:t>Improve their </a:t>
            </a:r>
            <a:r>
              <a:rPr lang="en-GB"/>
              <a:t>planning skills</a:t>
            </a:r>
          </a:p>
          <a:p>
            <a:pPr marL="285750" indent="-285750">
              <a:buFont typeface="Arial" panose="020B0604020202020204" pitchFamily="34" charset="0"/>
              <a:buChar char="•"/>
            </a:pPr>
            <a:r>
              <a:rPr lang="en-GB" b="0">
                <a:solidFill>
                  <a:schemeClr val="tx1"/>
                </a:solidFill>
              </a:rPr>
              <a:t>Learn how to reflect on work and </a:t>
            </a:r>
            <a:r>
              <a:rPr lang="en-GB"/>
              <a:t>suggest improvements</a:t>
            </a:r>
          </a:p>
          <a:p>
            <a:pPr marL="285750" indent="-285750">
              <a:buFont typeface="Arial" panose="020B0604020202020204" pitchFamily="34" charset="0"/>
              <a:buChar char="•"/>
            </a:pPr>
            <a:r>
              <a:rPr lang="en-GB" b="0">
                <a:solidFill>
                  <a:schemeClr val="tx1"/>
                </a:solidFill>
              </a:rPr>
              <a:t>Improve their </a:t>
            </a:r>
            <a:r>
              <a:rPr lang="en-GB"/>
              <a:t>time management</a:t>
            </a:r>
          </a:p>
          <a:p>
            <a:pPr marL="285750" indent="-285750">
              <a:buFont typeface="Arial" panose="020B0604020202020204" pitchFamily="34" charset="0"/>
              <a:buChar char="•"/>
            </a:pPr>
            <a:r>
              <a:rPr lang="en-GB" b="0">
                <a:solidFill>
                  <a:schemeClr val="tx1"/>
                </a:solidFill>
              </a:rPr>
              <a:t>Build their abilities in </a:t>
            </a:r>
            <a:r>
              <a:rPr lang="en-GB"/>
              <a:t>conducting research</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19</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How projects can help your students in the workplace</a:t>
            </a:r>
          </a:p>
        </p:txBody>
      </p:sp>
    </p:spTree>
    <p:extLst>
      <p:ext uri="{BB962C8B-B14F-4D97-AF65-F5344CB8AC3E}">
        <p14:creationId xmlns:p14="http://schemas.microsoft.com/office/powerpoint/2010/main" val="355544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normAutofit/>
          </a:bodyPr>
          <a:lstStyle/>
          <a:p>
            <a:r>
              <a:rPr lang="en-GB"/>
              <a:t>What is an EPQ?</a:t>
            </a:r>
          </a:p>
        </p:txBody>
      </p:sp>
      <p:sp>
        <p:nvSpPr>
          <p:cNvPr id="3" name="Slide Number Placeholder 2">
            <a:extLst>
              <a:ext uri="{FF2B5EF4-FFF2-40B4-BE49-F238E27FC236}">
                <a16:creationId xmlns:a16="http://schemas.microsoft.com/office/drawing/2014/main" id="{F5F027B0-EABA-F645-4FBB-8B8D261E7871}"/>
              </a:ext>
            </a:extLst>
          </p:cNvPr>
          <p:cNvSpPr>
            <a:spLocks noGrp="1"/>
          </p:cNvSpPr>
          <p:nvPr>
            <p:ph type="sldNum" sz="quarter" idx="11"/>
          </p:nvPr>
        </p:nvSpPr>
        <p:spPr/>
        <p:txBody>
          <a:bodyPr/>
          <a:lstStyle/>
          <a:p>
            <a:fld id="{39C6B835-EB63-4AE7-9628-740A286606E4}" type="slidenum">
              <a:rPr lang="en-GB" smtClean="0"/>
              <a:pPr/>
              <a:t>2</a:t>
            </a:fld>
            <a:endParaRPr lang="en-GB"/>
          </a:p>
        </p:txBody>
      </p:sp>
    </p:spTree>
    <p:extLst>
      <p:ext uri="{BB962C8B-B14F-4D97-AF65-F5344CB8AC3E}">
        <p14:creationId xmlns:p14="http://schemas.microsoft.com/office/powerpoint/2010/main" val="292977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D51C8-A49C-49E2-88FF-E784D83D364C}"/>
              </a:ext>
            </a:extLst>
          </p:cNvPr>
          <p:cNvSpPr>
            <a:spLocks noGrp="1"/>
          </p:cNvSpPr>
          <p:nvPr>
            <p:ph idx="1"/>
          </p:nvPr>
        </p:nvSpPr>
        <p:spPr/>
        <p:txBody>
          <a:bodyPr/>
          <a:lstStyle/>
          <a:p>
            <a:pPr marL="285750" indent="-285750">
              <a:buClr>
                <a:schemeClr val="tx1"/>
              </a:buClr>
              <a:buFont typeface="Arial" panose="020B0604020202020204" pitchFamily="34" charset="0"/>
              <a:buChar char="•"/>
            </a:pPr>
            <a:r>
              <a:rPr lang="en-GB" b="0">
                <a:solidFill>
                  <a:schemeClr val="tx1"/>
                </a:solidFill>
              </a:rPr>
              <a:t>Allows learners to follow their passions and stand out from the crowd</a:t>
            </a:r>
          </a:p>
          <a:p>
            <a:pPr marL="285750" indent="-285750">
              <a:buClr>
                <a:schemeClr val="tx1"/>
              </a:buClr>
              <a:buFont typeface="Arial" panose="020B0604020202020204" pitchFamily="34" charset="0"/>
              <a:buChar char="•"/>
            </a:pPr>
            <a:r>
              <a:rPr lang="en-GB" b="0">
                <a:solidFill>
                  <a:schemeClr val="tx1"/>
                </a:solidFill>
              </a:rPr>
              <a:t>Allows learners to follow the curriculum independently</a:t>
            </a:r>
          </a:p>
          <a:p>
            <a:pPr marL="285750" indent="-285750">
              <a:buClr>
                <a:schemeClr val="tx1"/>
              </a:buClr>
              <a:buFont typeface="Arial" panose="020B0604020202020204" pitchFamily="34" charset="0"/>
              <a:buChar char="•"/>
            </a:pPr>
            <a:r>
              <a:rPr lang="en-GB" b="0">
                <a:solidFill>
                  <a:schemeClr val="tx1"/>
                </a:solidFill>
              </a:rPr>
              <a:t>It can fit into the existing curriculum model</a:t>
            </a:r>
          </a:p>
          <a:p>
            <a:pPr marL="285750" indent="-285750">
              <a:buClr>
                <a:schemeClr val="tx1"/>
              </a:buClr>
              <a:buFont typeface="Arial" panose="020B0604020202020204" pitchFamily="34" charset="0"/>
              <a:buChar char="•"/>
            </a:pPr>
            <a:r>
              <a:rPr lang="en-GB" b="0">
                <a:solidFill>
                  <a:schemeClr val="tx1"/>
                </a:solidFill>
              </a:rPr>
              <a:t>The Taught Skills programme benefits all students – and projects allow for application of those skills</a:t>
            </a:r>
          </a:p>
          <a:p>
            <a:pPr marL="285750" indent="-285750">
              <a:buClr>
                <a:schemeClr val="tx1"/>
              </a:buClr>
              <a:buFont typeface="Arial" panose="020B0604020202020204" pitchFamily="34" charset="0"/>
              <a:buChar char="•"/>
            </a:pPr>
            <a:r>
              <a:rPr lang="en-GB" b="0">
                <a:solidFill>
                  <a:schemeClr val="tx1"/>
                </a:solidFill>
              </a:rPr>
              <a:t>Deadlines can be flexible </a:t>
            </a:r>
          </a:p>
          <a:p>
            <a:pPr marL="285750" indent="-285750">
              <a:buClr>
                <a:schemeClr val="tx1"/>
              </a:buClr>
              <a:buFont typeface="Arial" panose="020B0604020202020204" pitchFamily="34" charset="0"/>
              <a:buChar char="•"/>
            </a:pPr>
            <a:r>
              <a:rPr lang="en-GB" b="0">
                <a:solidFill>
                  <a:schemeClr val="tx1"/>
                </a:solidFill>
              </a:rPr>
              <a:t>Easy access to a range of online learning resources</a:t>
            </a:r>
          </a:p>
          <a:p>
            <a:pPr marL="285750" indent="-285750">
              <a:buClr>
                <a:schemeClr val="tx1"/>
              </a:buClr>
              <a:buFont typeface="Arial" panose="020B0604020202020204" pitchFamily="34" charset="0"/>
              <a:buChar char="•"/>
            </a:pPr>
            <a:r>
              <a:rPr lang="en-GB" b="0">
                <a:solidFill>
                  <a:schemeClr val="tx1"/>
                </a:solidFill>
              </a:rPr>
              <a:t>University advocacy and alternative offers</a:t>
            </a:r>
          </a:p>
          <a:p>
            <a:pPr marL="285750" indent="-285750">
              <a:buClr>
                <a:schemeClr val="tx1"/>
              </a:buClr>
              <a:buFont typeface="Arial" panose="020B0604020202020204" pitchFamily="34" charset="0"/>
              <a:buChar char="•"/>
            </a:pPr>
            <a:r>
              <a:rPr lang="en-GB" b="0">
                <a:solidFill>
                  <a:schemeClr val="tx1"/>
                </a:solidFill>
              </a:rPr>
              <a:t>The skills developed can enhance performance in other subjects and to the next stage in life</a:t>
            </a:r>
          </a:p>
          <a:p>
            <a:endParaRPr lang="en-GB"/>
          </a:p>
        </p:txBody>
      </p:sp>
      <p:sp>
        <p:nvSpPr>
          <p:cNvPr id="3" name="Footer Placeholder 2">
            <a:extLst>
              <a:ext uri="{FF2B5EF4-FFF2-40B4-BE49-F238E27FC236}">
                <a16:creationId xmlns:a16="http://schemas.microsoft.com/office/drawing/2014/main" id="{4920D2F1-08F9-4D0A-9550-B6BB767D55EE}"/>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6EF50890-DF9D-4BE5-9563-526E94504B88}"/>
              </a:ext>
            </a:extLst>
          </p:cNvPr>
          <p:cNvSpPr>
            <a:spLocks noGrp="1"/>
          </p:cNvSpPr>
          <p:nvPr>
            <p:ph type="sldNum" sz="quarter" idx="12"/>
          </p:nvPr>
        </p:nvSpPr>
        <p:spPr/>
        <p:txBody>
          <a:bodyPr/>
          <a:lstStyle/>
          <a:p>
            <a:fld id="{39C6B835-EB63-4AE7-9628-740A286606E4}" type="slidenum">
              <a:rPr lang="en-GB" smtClean="0"/>
              <a:t>20</a:t>
            </a:fld>
            <a:endParaRPr lang="en-GB"/>
          </a:p>
        </p:txBody>
      </p:sp>
      <p:sp>
        <p:nvSpPr>
          <p:cNvPr id="5" name="Title 4">
            <a:extLst>
              <a:ext uri="{FF2B5EF4-FFF2-40B4-BE49-F238E27FC236}">
                <a16:creationId xmlns:a16="http://schemas.microsoft.com/office/drawing/2014/main" id="{5CC38716-3B45-4536-8DB5-93524BCE61DE}"/>
              </a:ext>
            </a:extLst>
          </p:cNvPr>
          <p:cNvSpPr>
            <a:spLocks noGrp="1"/>
          </p:cNvSpPr>
          <p:nvPr>
            <p:ph type="title"/>
          </p:nvPr>
        </p:nvSpPr>
        <p:spPr/>
        <p:txBody>
          <a:bodyPr/>
          <a:lstStyle/>
          <a:p>
            <a:r>
              <a:rPr lang="en-GB"/>
              <a:t>Benefits of offering Project Qualifications</a:t>
            </a:r>
          </a:p>
        </p:txBody>
      </p:sp>
    </p:spTree>
    <p:extLst>
      <p:ext uri="{BB962C8B-B14F-4D97-AF65-F5344CB8AC3E}">
        <p14:creationId xmlns:p14="http://schemas.microsoft.com/office/powerpoint/2010/main" val="506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F027B0-EABA-F645-4FBB-8B8D261E7871}"/>
              </a:ext>
            </a:extLst>
          </p:cNvPr>
          <p:cNvSpPr>
            <a:spLocks noGrp="1"/>
          </p:cNvSpPr>
          <p:nvPr>
            <p:ph type="sldNum" sz="quarter" idx="11"/>
          </p:nvPr>
        </p:nvSpPr>
        <p:spPr/>
        <p:txBody>
          <a:bodyPr/>
          <a:lstStyle/>
          <a:p>
            <a:fld id="{39C6B835-EB63-4AE7-9628-740A286606E4}" type="slidenum">
              <a:rPr lang="en-GB" smtClean="0"/>
              <a:pPr/>
              <a:t>21</a:t>
            </a:fld>
            <a:endParaRPr lang="en-GB"/>
          </a:p>
        </p:txBody>
      </p:sp>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normAutofit fontScale="90000"/>
          </a:bodyPr>
          <a:lstStyle/>
          <a:p>
            <a:r>
              <a:rPr lang="en-GB"/>
              <a:t>Tips for a successful EPQ </a:t>
            </a:r>
            <a:r>
              <a:rPr lang="en-GB" sz="6700"/>
              <a:t>programme</a:t>
            </a:r>
            <a:endParaRPr lang="en-GB"/>
          </a:p>
        </p:txBody>
      </p:sp>
    </p:spTree>
    <p:extLst>
      <p:ext uri="{BB962C8B-B14F-4D97-AF65-F5344CB8AC3E}">
        <p14:creationId xmlns:p14="http://schemas.microsoft.com/office/powerpoint/2010/main" val="252366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EF938-C382-4C58-A665-EC5308A42C40}"/>
              </a:ext>
            </a:extLst>
          </p:cNvPr>
          <p:cNvSpPr>
            <a:spLocks noGrp="1"/>
          </p:cNvSpPr>
          <p:nvPr>
            <p:ph idx="1"/>
          </p:nvPr>
        </p:nvSpPr>
        <p:spPr/>
        <p:txBody>
          <a:bodyPr/>
          <a:lstStyle/>
          <a:p>
            <a:r>
              <a:rPr lang="en-GB"/>
              <a:t>The following are features we see in great project programmes</a:t>
            </a:r>
          </a:p>
          <a:p>
            <a:pPr marL="185738" lvl="4" indent="-185738"/>
            <a:r>
              <a:rPr lang="en-GB" sz="1800"/>
              <a:t>SLT champions</a:t>
            </a:r>
          </a:p>
          <a:p>
            <a:pPr marL="185738" lvl="4" indent="-185738"/>
            <a:r>
              <a:rPr lang="en-GB" sz="1800"/>
              <a:t>Embedded in the curriculum and on the timetable</a:t>
            </a:r>
          </a:p>
          <a:p>
            <a:pPr marL="185738" lvl="4" indent="-185738"/>
            <a:r>
              <a:rPr lang="en-GB" sz="1800"/>
              <a:t>Upfront information on EPQ to students, parents and staff</a:t>
            </a:r>
          </a:p>
          <a:p>
            <a:pPr marL="185738" lvl="4" indent="-185738"/>
            <a:r>
              <a:rPr lang="en-GB" sz="1800"/>
              <a:t>Rigorous proposal approval process </a:t>
            </a:r>
          </a:p>
          <a:p>
            <a:pPr marL="185738" lvl="4" indent="-185738"/>
            <a:r>
              <a:rPr lang="en-GB" sz="1800"/>
              <a:t>Well managed and supported supervision</a:t>
            </a:r>
          </a:p>
          <a:p>
            <a:pPr lvl="3"/>
            <a:endParaRPr lang="en-GB"/>
          </a:p>
          <a:p>
            <a:pPr lvl="3"/>
            <a:endParaRPr lang="en-GB"/>
          </a:p>
          <a:p>
            <a:pPr lvl="3"/>
            <a:endParaRPr lang="en-GB"/>
          </a:p>
          <a:p>
            <a:endParaRPr lang="en-GB"/>
          </a:p>
        </p:txBody>
      </p:sp>
      <p:sp>
        <p:nvSpPr>
          <p:cNvPr id="3" name="Footer Placeholder 2">
            <a:extLst>
              <a:ext uri="{FF2B5EF4-FFF2-40B4-BE49-F238E27FC236}">
                <a16:creationId xmlns:a16="http://schemas.microsoft.com/office/drawing/2014/main" id="{CF56E57B-24F6-4010-AAEE-34C17BA22FBE}"/>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3F187E7B-6597-4E70-9C56-1FE0A67B6D90}"/>
              </a:ext>
            </a:extLst>
          </p:cNvPr>
          <p:cNvSpPr>
            <a:spLocks noGrp="1"/>
          </p:cNvSpPr>
          <p:nvPr>
            <p:ph type="sldNum" sz="quarter" idx="12"/>
          </p:nvPr>
        </p:nvSpPr>
        <p:spPr/>
        <p:txBody>
          <a:bodyPr/>
          <a:lstStyle/>
          <a:p>
            <a:fld id="{39C6B835-EB63-4AE7-9628-740A286606E4}" type="slidenum">
              <a:rPr lang="en-GB" smtClean="0"/>
              <a:pPr/>
              <a:t>22</a:t>
            </a:fld>
            <a:endParaRPr lang="en-GB"/>
          </a:p>
        </p:txBody>
      </p:sp>
      <p:sp>
        <p:nvSpPr>
          <p:cNvPr id="5" name="Title 4">
            <a:extLst>
              <a:ext uri="{FF2B5EF4-FFF2-40B4-BE49-F238E27FC236}">
                <a16:creationId xmlns:a16="http://schemas.microsoft.com/office/drawing/2014/main" id="{6FFEEA40-CDDF-45DC-90A9-9560612FBE5F}"/>
              </a:ext>
            </a:extLst>
          </p:cNvPr>
          <p:cNvSpPr>
            <a:spLocks noGrp="1"/>
          </p:cNvSpPr>
          <p:nvPr>
            <p:ph type="title"/>
          </p:nvPr>
        </p:nvSpPr>
        <p:spPr/>
        <p:txBody>
          <a:bodyPr/>
          <a:lstStyle/>
          <a:p>
            <a:r>
              <a:rPr lang="en-GB"/>
              <a:t>Great project programmes</a:t>
            </a:r>
          </a:p>
        </p:txBody>
      </p:sp>
    </p:spTree>
    <p:extLst>
      <p:ext uri="{BB962C8B-B14F-4D97-AF65-F5344CB8AC3E}">
        <p14:creationId xmlns:p14="http://schemas.microsoft.com/office/powerpoint/2010/main" val="346831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EF938-C382-4C58-A665-EC5308A42C40}"/>
              </a:ext>
            </a:extLst>
          </p:cNvPr>
          <p:cNvSpPr>
            <a:spLocks noGrp="1"/>
          </p:cNvSpPr>
          <p:nvPr>
            <p:ph idx="1"/>
          </p:nvPr>
        </p:nvSpPr>
        <p:spPr>
          <a:xfrm>
            <a:off x="550862" y="1962000"/>
            <a:ext cx="11090275" cy="4645776"/>
          </a:xfrm>
        </p:spPr>
        <p:txBody>
          <a:bodyPr>
            <a:normAutofit/>
          </a:bodyPr>
          <a:lstStyle/>
          <a:p>
            <a:pPr marL="0" lvl="3" indent="0">
              <a:spcBef>
                <a:spcPts val="600"/>
              </a:spcBef>
              <a:spcAft>
                <a:spcPts val="600"/>
              </a:spcAft>
              <a:buNone/>
            </a:pPr>
            <a:r>
              <a:rPr lang="en-GB" sz="1800" b="1">
                <a:solidFill>
                  <a:schemeClr val="tx2"/>
                </a:solidFill>
              </a:rPr>
              <a:t>Invest in the supervisor as a key role</a:t>
            </a:r>
          </a:p>
          <a:p>
            <a:pPr marL="185738" lvl="4" indent="-185738"/>
            <a:r>
              <a:rPr lang="en-GB" sz="1800"/>
              <a:t>Training</a:t>
            </a:r>
          </a:p>
          <a:p>
            <a:pPr marL="185738" lvl="4" indent="-185738"/>
            <a:r>
              <a:rPr lang="en-GB" sz="1800"/>
              <a:t>Standardisation and marking</a:t>
            </a:r>
          </a:p>
          <a:p>
            <a:pPr marL="185738" lvl="4" indent="-185738"/>
            <a:r>
              <a:rPr lang="en-GB" sz="1800"/>
              <a:t>Moderation</a:t>
            </a:r>
          </a:p>
          <a:p>
            <a:pPr marL="185738" lvl="4" indent="-185738"/>
            <a:r>
              <a:rPr lang="en-GB" sz="1800"/>
              <a:t>Review</a:t>
            </a:r>
            <a:br>
              <a:rPr lang="en-GB" sz="1800"/>
            </a:br>
            <a:endParaRPr lang="en-GB" sz="1800"/>
          </a:p>
          <a:p>
            <a:pPr marL="0" lvl="3" indent="0">
              <a:spcBef>
                <a:spcPts val="600"/>
              </a:spcBef>
              <a:spcAft>
                <a:spcPts val="600"/>
              </a:spcAft>
              <a:buNone/>
            </a:pPr>
            <a:r>
              <a:rPr lang="en-GB" sz="1800" b="1">
                <a:solidFill>
                  <a:schemeClr val="tx2"/>
                </a:solidFill>
              </a:rPr>
              <a:t>Encourage</a:t>
            </a:r>
            <a:r>
              <a:rPr lang="en-GB" sz="1800"/>
              <a:t> </a:t>
            </a:r>
            <a:r>
              <a:rPr lang="en-GB" sz="1800" b="1">
                <a:solidFill>
                  <a:schemeClr val="tx2"/>
                </a:solidFill>
              </a:rPr>
              <a:t>students to stay focused</a:t>
            </a:r>
          </a:p>
          <a:p>
            <a:pPr marL="185738" lvl="4" indent="-185738">
              <a:buClr>
                <a:schemeClr val="tx1"/>
              </a:buClr>
            </a:pPr>
            <a:r>
              <a:rPr lang="en-GB" sz="1800"/>
              <a:t>Careful sequencing of topics and activities </a:t>
            </a:r>
          </a:p>
          <a:p>
            <a:pPr marL="185738" lvl="4" indent="-185738">
              <a:buClr>
                <a:schemeClr val="tx1"/>
              </a:buClr>
            </a:pPr>
            <a:r>
              <a:rPr lang="en-GB" sz="1800"/>
              <a:t>Clear ambitious school based deadlines  </a:t>
            </a:r>
          </a:p>
          <a:p>
            <a:pPr marL="185738" lvl="4" indent="-185738">
              <a:buClr>
                <a:schemeClr val="tx1"/>
              </a:buClr>
            </a:pPr>
            <a:r>
              <a:rPr lang="en-GB" sz="1800"/>
              <a:t>Consider tools such as </a:t>
            </a:r>
            <a:r>
              <a:rPr lang="en-GB" sz="1800">
                <a:solidFill>
                  <a:schemeClr val="tx2">
                    <a:lumMod val="75000"/>
                  </a:schemeClr>
                </a:solidFill>
              </a:rPr>
              <a:t>Project Q</a:t>
            </a:r>
          </a:p>
          <a:p>
            <a:pPr marL="0" lvl="3" indent="0">
              <a:spcBef>
                <a:spcPts val="600"/>
              </a:spcBef>
              <a:spcAft>
                <a:spcPts val="600"/>
              </a:spcAft>
              <a:buNone/>
            </a:pPr>
            <a:endParaRPr lang="en-GB" sz="1800" b="1">
              <a:solidFill>
                <a:schemeClr val="tx2"/>
              </a:solidFill>
            </a:endParaRPr>
          </a:p>
          <a:p>
            <a:pPr marL="0" lvl="3" indent="0">
              <a:spcBef>
                <a:spcPts val="600"/>
              </a:spcBef>
              <a:spcAft>
                <a:spcPts val="600"/>
              </a:spcAft>
              <a:buNone/>
            </a:pPr>
            <a:endParaRPr lang="en-GB" sz="1800" b="1">
              <a:solidFill>
                <a:schemeClr val="tx2"/>
              </a:solidFill>
            </a:endParaRPr>
          </a:p>
          <a:p>
            <a:endParaRPr lang="en-GB"/>
          </a:p>
        </p:txBody>
      </p:sp>
      <p:sp>
        <p:nvSpPr>
          <p:cNvPr id="3" name="Footer Placeholder 2">
            <a:extLst>
              <a:ext uri="{FF2B5EF4-FFF2-40B4-BE49-F238E27FC236}">
                <a16:creationId xmlns:a16="http://schemas.microsoft.com/office/drawing/2014/main" id="{CF56E57B-24F6-4010-AAEE-34C17BA22FBE}"/>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3F187E7B-6597-4E70-9C56-1FE0A67B6D90}"/>
              </a:ext>
            </a:extLst>
          </p:cNvPr>
          <p:cNvSpPr>
            <a:spLocks noGrp="1"/>
          </p:cNvSpPr>
          <p:nvPr>
            <p:ph type="sldNum" sz="quarter" idx="12"/>
          </p:nvPr>
        </p:nvSpPr>
        <p:spPr/>
        <p:txBody>
          <a:bodyPr/>
          <a:lstStyle/>
          <a:p>
            <a:fld id="{39C6B835-EB63-4AE7-9628-740A286606E4}" type="slidenum">
              <a:rPr lang="en-GB" smtClean="0"/>
              <a:t>23</a:t>
            </a:fld>
            <a:endParaRPr lang="en-GB"/>
          </a:p>
        </p:txBody>
      </p:sp>
      <p:sp>
        <p:nvSpPr>
          <p:cNvPr id="5" name="Title 4">
            <a:extLst>
              <a:ext uri="{FF2B5EF4-FFF2-40B4-BE49-F238E27FC236}">
                <a16:creationId xmlns:a16="http://schemas.microsoft.com/office/drawing/2014/main" id="{6FFEEA40-CDDF-45DC-90A9-9560612FBE5F}"/>
              </a:ext>
            </a:extLst>
          </p:cNvPr>
          <p:cNvSpPr>
            <a:spLocks noGrp="1"/>
          </p:cNvSpPr>
          <p:nvPr>
            <p:ph type="title"/>
          </p:nvPr>
        </p:nvSpPr>
        <p:spPr/>
        <p:txBody>
          <a:bodyPr/>
          <a:lstStyle/>
          <a:p>
            <a:r>
              <a:rPr lang="en-GB"/>
              <a:t>Great project programmes (cont...)</a:t>
            </a:r>
          </a:p>
        </p:txBody>
      </p:sp>
    </p:spTree>
    <p:extLst>
      <p:ext uri="{BB962C8B-B14F-4D97-AF65-F5344CB8AC3E}">
        <p14:creationId xmlns:p14="http://schemas.microsoft.com/office/powerpoint/2010/main" val="186375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D51C8-A49C-49E2-88FF-E784D83D364C}"/>
              </a:ext>
            </a:extLst>
          </p:cNvPr>
          <p:cNvSpPr>
            <a:spLocks noGrp="1"/>
          </p:cNvSpPr>
          <p:nvPr>
            <p:ph idx="1"/>
          </p:nvPr>
        </p:nvSpPr>
        <p:spPr/>
        <p:txBody>
          <a:bodyPr>
            <a:normAutofit fontScale="92500" lnSpcReduction="10000"/>
          </a:bodyPr>
          <a:lstStyle/>
          <a:p>
            <a:pPr>
              <a:lnSpc>
                <a:spcPct val="120000"/>
              </a:lnSpc>
              <a:buClr>
                <a:schemeClr val="tx1"/>
              </a:buClr>
            </a:pPr>
            <a:r>
              <a:rPr lang="en-GB" b="0">
                <a:solidFill>
                  <a:schemeClr val="tx1"/>
                </a:solidFill>
              </a:rPr>
              <a:t>The supervisor assesses the potential project against the following checklist.</a:t>
            </a:r>
          </a:p>
          <a:p>
            <a:pPr>
              <a:lnSpc>
                <a:spcPct val="120000"/>
              </a:lnSpc>
              <a:buClr>
                <a:schemeClr val="tx1"/>
              </a:buClr>
            </a:pPr>
            <a:r>
              <a:rPr lang="en-GB" b="0">
                <a:solidFill>
                  <a:schemeClr val="tx1"/>
                </a:solidFill>
              </a:rPr>
              <a:t>1. Does the working title of the project and proposed action allow the student to investigate and to access the higher-level concepts and skills in the assessment objectives, i.e. plan, research, analyse, evaluate and explain, rather than simply describe and narrate? </a:t>
            </a:r>
          </a:p>
          <a:p>
            <a:pPr>
              <a:lnSpc>
                <a:spcPct val="120000"/>
              </a:lnSpc>
              <a:buClr>
                <a:schemeClr val="tx1"/>
              </a:buClr>
            </a:pPr>
            <a:r>
              <a:rPr lang="en-GB" b="0">
                <a:solidFill>
                  <a:schemeClr val="tx1"/>
                </a:solidFill>
              </a:rPr>
              <a:t>2. Are the working title and proposed action clear and focused on an issue which can be managed within the timescale, available resources and word total? </a:t>
            </a:r>
          </a:p>
          <a:p>
            <a:pPr>
              <a:lnSpc>
                <a:spcPct val="120000"/>
              </a:lnSpc>
              <a:buClr>
                <a:schemeClr val="tx1"/>
              </a:buClr>
            </a:pPr>
            <a:r>
              <a:rPr lang="en-GB" b="0">
                <a:solidFill>
                  <a:schemeClr val="tx1"/>
                </a:solidFill>
              </a:rPr>
              <a:t>3. Does the working title and proposed action indicate that the student will be capable of investigating and researching the topic or carrying out the activity or task independently, safely and ethically? </a:t>
            </a:r>
          </a:p>
          <a:p>
            <a:pPr>
              <a:lnSpc>
                <a:spcPct val="120000"/>
              </a:lnSpc>
              <a:buClr>
                <a:schemeClr val="tx1"/>
              </a:buClr>
            </a:pPr>
            <a:r>
              <a:rPr lang="en-GB" b="0">
                <a:solidFill>
                  <a:schemeClr val="tx1"/>
                </a:solidFill>
              </a:rPr>
              <a:t>4. Is there a danger that the student will be unable to approach the project impartially and in a balanced way? </a:t>
            </a:r>
          </a:p>
          <a:p>
            <a:pPr>
              <a:lnSpc>
                <a:spcPct val="120000"/>
              </a:lnSpc>
              <a:buClr>
                <a:schemeClr val="tx1"/>
              </a:buClr>
            </a:pPr>
            <a:r>
              <a:rPr lang="en-GB" b="0">
                <a:solidFill>
                  <a:schemeClr val="tx1"/>
                </a:solidFill>
              </a:rPr>
              <a:t>5. Is the student likely to face difficulties understanding the concepts associated with the project topic?</a:t>
            </a:r>
          </a:p>
          <a:p>
            <a:endParaRPr lang="en-GB"/>
          </a:p>
        </p:txBody>
      </p:sp>
      <p:sp>
        <p:nvSpPr>
          <p:cNvPr id="3" name="Footer Placeholder 2">
            <a:extLst>
              <a:ext uri="{FF2B5EF4-FFF2-40B4-BE49-F238E27FC236}">
                <a16:creationId xmlns:a16="http://schemas.microsoft.com/office/drawing/2014/main" id="{4920D2F1-08F9-4D0A-9550-B6BB767D55EE}"/>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6EF50890-DF9D-4BE5-9563-526E94504B88}"/>
              </a:ext>
            </a:extLst>
          </p:cNvPr>
          <p:cNvSpPr>
            <a:spLocks noGrp="1"/>
          </p:cNvSpPr>
          <p:nvPr>
            <p:ph type="sldNum" sz="quarter" idx="12"/>
          </p:nvPr>
        </p:nvSpPr>
        <p:spPr/>
        <p:txBody>
          <a:bodyPr/>
          <a:lstStyle/>
          <a:p>
            <a:fld id="{39C6B835-EB63-4AE7-9628-740A286606E4}" type="slidenum">
              <a:rPr lang="en-GB" smtClean="0"/>
              <a:t>24</a:t>
            </a:fld>
            <a:endParaRPr lang="en-GB"/>
          </a:p>
        </p:txBody>
      </p:sp>
      <p:sp>
        <p:nvSpPr>
          <p:cNvPr id="5" name="Title 4">
            <a:extLst>
              <a:ext uri="{FF2B5EF4-FFF2-40B4-BE49-F238E27FC236}">
                <a16:creationId xmlns:a16="http://schemas.microsoft.com/office/drawing/2014/main" id="{5CC38716-3B45-4536-8DB5-93524BCE61DE}"/>
              </a:ext>
            </a:extLst>
          </p:cNvPr>
          <p:cNvSpPr>
            <a:spLocks noGrp="1"/>
          </p:cNvSpPr>
          <p:nvPr>
            <p:ph type="title"/>
          </p:nvPr>
        </p:nvSpPr>
        <p:spPr/>
        <p:txBody>
          <a:bodyPr/>
          <a:lstStyle/>
          <a:p>
            <a:r>
              <a:rPr lang="en-GB"/>
              <a:t>Assessing the Potential of a Proposal</a:t>
            </a:r>
          </a:p>
        </p:txBody>
      </p:sp>
    </p:spTree>
    <p:extLst>
      <p:ext uri="{BB962C8B-B14F-4D97-AF65-F5344CB8AC3E}">
        <p14:creationId xmlns:p14="http://schemas.microsoft.com/office/powerpoint/2010/main" val="207171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D51C8-A49C-49E2-88FF-E784D83D364C}"/>
              </a:ext>
            </a:extLst>
          </p:cNvPr>
          <p:cNvSpPr>
            <a:spLocks noGrp="1"/>
          </p:cNvSpPr>
          <p:nvPr>
            <p:ph idx="1"/>
          </p:nvPr>
        </p:nvSpPr>
        <p:spPr/>
        <p:txBody>
          <a:bodyPr/>
          <a:lstStyle/>
          <a:p>
            <a:pPr marL="285750" indent="-285750">
              <a:buClr>
                <a:schemeClr val="tx1"/>
              </a:buClr>
              <a:buFont typeface="Arial" panose="020B0604020202020204" pitchFamily="34" charset="0"/>
              <a:buChar char="•"/>
            </a:pPr>
            <a:r>
              <a:rPr lang="en-GB" b="0">
                <a:solidFill>
                  <a:schemeClr val="tx1"/>
                </a:solidFill>
              </a:rPr>
              <a:t>An EPQ project should go beyond a student’s programme of study and not be closely linked in nature or content to other studies (including those which may not have yet been taught yet).</a:t>
            </a:r>
          </a:p>
          <a:p>
            <a:pPr marL="285750" indent="-285750">
              <a:buClr>
                <a:schemeClr val="tx1"/>
              </a:buClr>
              <a:buFont typeface="Arial" panose="020B0604020202020204" pitchFamily="34" charset="0"/>
              <a:buChar char="•"/>
            </a:pPr>
            <a:endParaRPr lang="en-GB" b="0">
              <a:solidFill>
                <a:schemeClr val="tx1"/>
              </a:solidFill>
            </a:endParaRPr>
          </a:p>
          <a:p>
            <a:pPr marL="285750" indent="-285750">
              <a:buClr>
                <a:schemeClr val="tx1"/>
              </a:buClr>
              <a:buFont typeface="Arial" panose="020B0604020202020204" pitchFamily="34" charset="0"/>
              <a:buChar char="•"/>
            </a:pPr>
            <a:r>
              <a:rPr lang="en-GB" b="0">
                <a:solidFill>
                  <a:schemeClr val="tx1"/>
                </a:solidFill>
              </a:rPr>
              <a:t>The Project Proposal Part B is key for supervisors to make clear that there are no concerns over dual accreditation.</a:t>
            </a:r>
          </a:p>
          <a:p>
            <a:endParaRPr lang="en-GB"/>
          </a:p>
        </p:txBody>
      </p:sp>
      <p:sp>
        <p:nvSpPr>
          <p:cNvPr id="3" name="Footer Placeholder 2">
            <a:extLst>
              <a:ext uri="{FF2B5EF4-FFF2-40B4-BE49-F238E27FC236}">
                <a16:creationId xmlns:a16="http://schemas.microsoft.com/office/drawing/2014/main" id="{4920D2F1-08F9-4D0A-9550-B6BB767D55EE}"/>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6EF50890-DF9D-4BE5-9563-526E94504B88}"/>
              </a:ext>
            </a:extLst>
          </p:cNvPr>
          <p:cNvSpPr>
            <a:spLocks noGrp="1"/>
          </p:cNvSpPr>
          <p:nvPr>
            <p:ph type="sldNum" sz="quarter" idx="12"/>
          </p:nvPr>
        </p:nvSpPr>
        <p:spPr/>
        <p:txBody>
          <a:bodyPr/>
          <a:lstStyle/>
          <a:p>
            <a:fld id="{39C6B835-EB63-4AE7-9628-740A286606E4}" type="slidenum">
              <a:rPr lang="en-GB" smtClean="0"/>
              <a:t>25</a:t>
            </a:fld>
            <a:endParaRPr lang="en-GB"/>
          </a:p>
        </p:txBody>
      </p:sp>
      <p:sp>
        <p:nvSpPr>
          <p:cNvPr id="5" name="Title 4">
            <a:extLst>
              <a:ext uri="{FF2B5EF4-FFF2-40B4-BE49-F238E27FC236}">
                <a16:creationId xmlns:a16="http://schemas.microsoft.com/office/drawing/2014/main" id="{5CC38716-3B45-4536-8DB5-93524BCE61DE}"/>
              </a:ext>
            </a:extLst>
          </p:cNvPr>
          <p:cNvSpPr>
            <a:spLocks noGrp="1"/>
          </p:cNvSpPr>
          <p:nvPr>
            <p:ph type="title"/>
          </p:nvPr>
        </p:nvSpPr>
        <p:spPr/>
        <p:txBody>
          <a:bodyPr/>
          <a:lstStyle/>
          <a:p>
            <a:r>
              <a:rPr lang="en-GB"/>
              <a:t>Dual Accreditation </a:t>
            </a:r>
          </a:p>
        </p:txBody>
      </p:sp>
    </p:spTree>
    <p:extLst>
      <p:ext uri="{BB962C8B-B14F-4D97-AF65-F5344CB8AC3E}">
        <p14:creationId xmlns:p14="http://schemas.microsoft.com/office/powerpoint/2010/main" val="259196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D51C8-A49C-49E2-88FF-E784D83D364C}"/>
              </a:ext>
            </a:extLst>
          </p:cNvPr>
          <p:cNvSpPr>
            <a:spLocks noGrp="1"/>
          </p:cNvSpPr>
          <p:nvPr>
            <p:ph idx="1"/>
          </p:nvPr>
        </p:nvSpPr>
        <p:spPr/>
        <p:txBody>
          <a:bodyPr>
            <a:normAutofit/>
          </a:bodyPr>
          <a:lstStyle/>
          <a:p>
            <a:pPr marL="285750" indent="-285750">
              <a:buClr>
                <a:schemeClr val="tx1"/>
              </a:buClr>
              <a:buFont typeface="Arial" panose="020B0604020202020204" pitchFamily="34" charset="0"/>
              <a:buChar char="•"/>
            </a:pPr>
            <a:r>
              <a:rPr lang="en-GB" b="0">
                <a:solidFill>
                  <a:schemeClr val="tx1"/>
                </a:solidFill>
              </a:rPr>
              <a:t>When formulating titles, supervisors should encourage students to develop a proposal that incorporates how they will </a:t>
            </a:r>
            <a:r>
              <a:rPr lang="en-GB">
                <a:solidFill>
                  <a:schemeClr val="tx1"/>
                </a:solidFill>
              </a:rPr>
              <a:t>measure the success </a:t>
            </a:r>
            <a:r>
              <a:rPr lang="en-GB" b="0">
                <a:solidFill>
                  <a:schemeClr val="tx1"/>
                </a:solidFill>
              </a:rPr>
              <a:t>of their artefact after they have created it. There needs to be a purpose to the artefact proposal. </a:t>
            </a:r>
          </a:p>
          <a:p>
            <a:pPr marL="285750" indent="-285750">
              <a:buClr>
                <a:schemeClr val="tx1"/>
              </a:buClr>
              <a:buFont typeface="Arial" panose="020B0604020202020204" pitchFamily="34" charset="0"/>
              <a:buChar char="•"/>
            </a:pPr>
            <a:endParaRPr lang="en-GB" b="0">
              <a:solidFill>
                <a:schemeClr val="tx1"/>
              </a:solidFill>
            </a:endParaRPr>
          </a:p>
          <a:p>
            <a:pPr marL="285750" indent="-285750">
              <a:buClr>
                <a:schemeClr val="tx1"/>
              </a:buClr>
              <a:buFont typeface="Arial" panose="020B0604020202020204" pitchFamily="34" charset="0"/>
              <a:buChar char="•"/>
            </a:pPr>
            <a:r>
              <a:rPr lang="en-GB" b="0">
                <a:solidFill>
                  <a:schemeClr val="tx1"/>
                </a:solidFill>
              </a:rPr>
              <a:t>Artefacts need to identify a clear purpose/audience/user, and planning for an objective check/evaluation by the intended audience and/or expert.</a:t>
            </a:r>
          </a:p>
          <a:p>
            <a:pPr marL="285750" indent="-285750">
              <a:buClr>
                <a:schemeClr val="tx1"/>
              </a:buClr>
              <a:buFont typeface="Arial" panose="020B0604020202020204" pitchFamily="34" charset="0"/>
              <a:buChar char="•"/>
            </a:pPr>
            <a:endParaRPr lang="en-GB" b="0">
              <a:solidFill>
                <a:schemeClr val="tx1"/>
              </a:solidFill>
            </a:endParaRPr>
          </a:p>
          <a:p>
            <a:pPr marL="285750" indent="-285750">
              <a:buClr>
                <a:schemeClr val="tx1"/>
              </a:buClr>
              <a:buFont typeface="Arial" panose="020B0604020202020204" pitchFamily="34" charset="0"/>
              <a:buChar char="•"/>
            </a:pPr>
            <a:r>
              <a:rPr lang="en-GB" b="0">
                <a:solidFill>
                  <a:schemeClr val="tx1"/>
                </a:solidFill>
              </a:rPr>
              <a:t>Artefact projects must be primarily research projects. Research should come first and the product second. </a:t>
            </a:r>
          </a:p>
          <a:p>
            <a:endParaRPr lang="en-GB"/>
          </a:p>
        </p:txBody>
      </p:sp>
      <p:sp>
        <p:nvSpPr>
          <p:cNvPr id="3" name="Footer Placeholder 2">
            <a:extLst>
              <a:ext uri="{FF2B5EF4-FFF2-40B4-BE49-F238E27FC236}">
                <a16:creationId xmlns:a16="http://schemas.microsoft.com/office/drawing/2014/main" id="{4920D2F1-08F9-4D0A-9550-B6BB767D55EE}"/>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6EF50890-DF9D-4BE5-9563-526E94504B88}"/>
              </a:ext>
            </a:extLst>
          </p:cNvPr>
          <p:cNvSpPr>
            <a:spLocks noGrp="1"/>
          </p:cNvSpPr>
          <p:nvPr>
            <p:ph type="sldNum" sz="quarter" idx="12"/>
          </p:nvPr>
        </p:nvSpPr>
        <p:spPr/>
        <p:txBody>
          <a:bodyPr/>
          <a:lstStyle/>
          <a:p>
            <a:fld id="{39C6B835-EB63-4AE7-9628-740A286606E4}" type="slidenum">
              <a:rPr lang="en-GB" smtClean="0"/>
              <a:t>26</a:t>
            </a:fld>
            <a:endParaRPr lang="en-GB"/>
          </a:p>
        </p:txBody>
      </p:sp>
      <p:sp>
        <p:nvSpPr>
          <p:cNvPr id="5" name="Title 4">
            <a:extLst>
              <a:ext uri="{FF2B5EF4-FFF2-40B4-BE49-F238E27FC236}">
                <a16:creationId xmlns:a16="http://schemas.microsoft.com/office/drawing/2014/main" id="{5CC38716-3B45-4536-8DB5-93524BCE61DE}"/>
              </a:ext>
            </a:extLst>
          </p:cNvPr>
          <p:cNvSpPr>
            <a:spLocks noGrp="1"/>
          </p:cNvSpPr>
          <p:nvPr>
            <p:ph type="title"/>
          </p:nvPr>
        </p:nvSpPr>
        <p:spPr/>
        <p:txBody>
          <a:bodyPr/>
          <a:lstStyle/>
          <a:p>
            <a:r>
              <a:rPr lang="en-GB"/>
              <a:t>Approving Artefacts</a:t>
            </a:r>
          </a:p>
        </p:txBody>
      </p:sp>
    </p:spTree>
    <p:extLst>
      <p:ext uri="{BB962C8B-B14F-4D97-AF65-F5344CB8AC3E}">
        <p14:creationId xmlns:p14="http://schemas.microsoft.com/office/powerpoint/2010/main" val="360146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D51C8-A49C-49E2-88FF-E784D83D364C}"/>
              </a:ext>
            </a:extLst>
          </p:cNvPr>
          <p:cNvSpPr>
            <a:spLocks noGrp="1"/>
          </p:cNvSpPr>
          <p:nvPr>
            <p:ph idx="1"/>
          </p:nvPr>
        </p:nvSpPr>
        <p:spPr/>
        <p:txBody>
          <a:bodyPr/>
          <a:lstStyle/>
          <a:p>
            <a:pPr marL="285750" indent="-285750">
              <a:buClr>
                <a:schemeClr val="tx1"/>
              </a:buClr>
              <a:buFont typeface="Arial" panose="020B0604020202020204" pitchFamily="34" charset="0"/>
              <a:buChar char="•"/>
            </a:pPr>
            <a:r>
              <a:rPr lang="en-GB" b="0">
                <a:solidFill>
                  <a:schemeClr val="tx1"/>
                </a:solidFill>
              </a:rPr>
              <a:t>Students can either submit a research-based written report as their product which is 5000 words or they can opt to produce an artefact with an accompanying shorter research based written report.</a:t>
            </a:r>
          </a:p>
          <a:p>
            <a:pPr marL="285750" indent="-285750">
              <a:buClr>
                <a:schemeClr val="tx1"/>
              </a:buClr>
              <a:buFont typeface="Arial" panose="020B0604020202020204" pitchFamily="34" charset="0"/>
              <a:buChar char="•"/>
            </a:pPr>
            <a:endParaRPr lang="en-GB" b="0">
              <a:solidFill>
                <a:schemeClr val="tx1"/>
              </a:solidFill>
            </a:endParaRPr>
          </a:p>
          <a:p>
            <a:pPr marL="285750" indent="-285750">
              <a:buClr>
                <a:schemeClr val="tx1"/>
              </a:buClr>
              <a:buFont typeface="Arial" panose="020B0604020202020204" pitchFamily="34" charset="0"/>
              <a:buChar char="•"/>
            </a:pPr>
            <a:r>
              <a:rPr lang="en-GB" b="0">
                <a:solidFill>
                  <a:schemeClr val="tx1"/>
                </a:solidFill>
              </a:rPr>
              <a:t>If students choose an research-based written report as a product, they should aim to write 5000 words. There is no 10% margin either way – the aim is 5000 words. </a:t>
            </a:r>
          </a:p>
          <a:p>
            <a:pPr marL="285750" indent="-285750">
              <a:buClr>
                <a:schemeClr val="tx1"/>
              </a:buClr>
              <a:buFont typeface="Arial" panose="020B0604020202020204" pitchFamily="34" charset="0"/>
              <a:buChar char="•"/>
            </a:pPr>
            <a:endParaRPr lang="en-GB" b="0">
              <a:solidFill>
                <a:schemeClr val="tx1"/>
              </a:solidFill>
            </a:endParaRPr>
          </a:p>
          <a:p>
            <a:pPr marL="285750" indent="-285750">
              <a:buClr>
                <a:schemeClr val="tx1"/>
              </a:buClr>
              <a:buFont typeface="Arial" panose="020B0604020202020204" pitchFamily="34" charset="0"/>
              <a:buChar char="•"/>
            </a:pPr>
            <a:r>
              <a:rPr lang="en-GB" b="0">
                <a:solidFill>
                  <a:schemeClr val="tx1"/>
                </a:solidFill>
              </a:rPr>
              <a:t>If students choose to produce an artefact then an academic report accompanying the artefact is required. The report should be a </a:t>
            </a:r>
            <a:r>
              <a:rPr lang="en-GB">
                <a:solidFill>
                  <a:schemeClr val="tx1"/>
                </a:solidFill>
              </a:rPr>
              <a:t>minimum</a:t>
            </a:r>
            <a:r>
              <a:rPr lang="en-GB" b="0">
                <a:solidFill>
                  <a:schemeClr val="tx1"/>
                </a:solidFill>
              </a:rPr>
              <a:t> of 1000 words.</a:t>
            </a:r>
          </a:p>
          <a:p>
            <a:endParaRPr lang="en-GB"/>
          </a:p>
        </p:txBody>
      </p:sp>
      <p:sp>
        <p:nvSpPr>
          <p:cNvPr id="3" name="Footer Placeholder 2">
            <a:extLst>
              <a:ext uri="{FF2B5EF4-FFF2-40B4-BE49-F238E27FC236}">
                <a16:creationId xmlns:a16="http://schemas.microsoft.com/office/drawing/2014/main" id="{4920D2F1-08F9-4D0A-9550-B6BB767D55EE}"/>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6EF50890-DF9D-4BE5-9563-526E94504B88}"/>
              </a:ext>
            </a:extLst>
          </p:cNvPr>
          <p:cNvSpPr>
            <a:spLocks noGrp="1"/>
          </p:cNvSpPr>
          <p:nvPr>
            <p:ph type="sldNum" sz="quarter" idx="12"/>
          </p:nvPr>
        </p:nvSpPr>
        <p:spPr/>
        <p:txBody>
          <a:bodyPr/>
          <a:lstStyle/>
          <a:p>
            <a:fld id="{39C6B835-EB63-4AE7-9628-740A286606E4}" type="slidenum">
              <a:rPr lang="en-GB" smtClean="0"/>
              <a:t>27</a:t>
            </a:fld>
            <a:endParaRPr lang="en-GB"/>
          </a:p>
        </p:txBody>
      </p:sp>
      <p:sp>
        <p:nvSpPr>
          <p:cNvPr id="5" name="Title 4">
            <a:extLst>
              <a:ext uri="{FF2B5EF4-FFF2-40B4-BE49-F238E27FC236}">
                <a16:creationId xmlns:a16="http://schemas.microsoft.com/office/drawing/2014/main" id="{5CC38716-3B45-4536-8DB5-93524BCE61DE}"/>
              </a:ext>
            </a:extLst>
          </p:cNvPr>
          <p:cNvSpPr>
            <a:spLocks noGrp="1"/>
          </p:cNvSpPr>
          <p:nvPr>
            <p:ph type="title"/>
          </p:nvPr>
        </p:nvSpPr>
        <p:spPr/>
        <p:txBody>
          <a:bodyPr/>
          <a:lstStyle/>
          <a:p>
            <a:r>
              <a:rPr lang="en-GB"/>
              <a:t>Artefacts Vs 5000 word product</a:t>
            </a:r>
          </a:p>
        </p:txBody>
      </p:sp>
    </p:spTree>
    <p:extLst>
      <p:ext uri="{BB962C8B-B14F-4D97-AF65-F5344CB8AC3E}">
        <p14:creationId xmlns:p14="http://schemas.microsoft.com/office/powerpoint/2010/main" val="181939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D51C8-A49C-49E2-88FF-E784D83D364C}"/>
              </a:ext>
            </a:extLst>
          </p:cNvPr>
          <p:cNvSpPr>
            <a:spLocks noGrp="1"/>
          </p:cNvSpPr>
          <p:nvPr>
            <p:ph idx="1"/>
          </p:nvPr>
        </p:nvSpPr>
        <p:spPr>
          <a:xfrm>
            <a:off x="550863" y="1422400"/>
            <a:ext cx="11090275" cy="4663439"/>
          </a:xfrm>
        </p:spPr>
        <p:txBody>
          <a:bodyPr>
            <a:normAutofit fontScale="92500" lnSpcReduction="20000"/>
          </a:bodyPr>
          <a:lstStyle/>
          <a:p>
            <a:pPr marL="285750" indent="-285750">
              <a:lnSpc>
                <a:spcPct val="130000"/>
              </a:lnSpc>
              <a:buClr>
                <a:schemeClr val="tx1"/>
              </a:buClr>
              <a:buFont typeface="Arial" panose="020B0604020202020204" pitchFamily="34" charset="0"/>
              <a:buChar char="•"/>
            </a:pPr>
            <a:r>
              <a:rPr lang="en-GB" sz="1900" b="0">
                <a:solidFill>
                  <a:schemeClr val="tx1"/>
                </a:solidFill>
              </a:rPr>
              <a:t>The key aim of artefact projects is to produce a fully functioning, fit-for purpose artefact. Artefact projects must have clear research aims from the beginning and clearly identified evaluation methods.</a:t>
            </a:r>
          </a:p>
          <a:p>
            <a:pPr marL="285750" indent="-285750">
              <a:lnSpc>
                <a:spcPct val="130000"/>
              </a:lnSpc>
              <a:buClr>
                <a:schemeClr val="tx1"/>
              </a:buClr>
              <a:buFont typeface="Arial" panose="020B0604020202020204" pitchFamily="34" charset="0"/>
              <a:buChar char="•"/>
            </a:pPr>
            <a:endParaRPr lang="en-GB" sz="1900" b="0">
              <a:solidFill>
                <a:schemeClr val="tx1"/>
              </a:solidFill>
            </a:endParaRPr>
          </a:p>
          <a:p>
            <a:pPr marL="285750" indent="-285750">
              <a:lnSpc>
                <a:spcPct val="130000"/>
              </a:lnSpc>
              <a:buClr>
                <a:schemeClr val="tx1"/>
              </a:buClr>
              <a:buFont typeface="Arial" panose="020B0604020202020204" pitchFamily="34" charset="0"/>
              <a:buChar char="•"/>
            </a:pPr>
            <a:r>
              <a:rPr lang="en-GB" sz="1900" b="0">
                <a:solidFill>
                  <a:schemeClr val="tx1"/>
                </a:solidFill>
              </a:rPr>
              <a:t>Planned research should form the largest part of the project and that the production of the artefact should only start once detailed and wide research is completed; all artefact projects must be research-based and have a clear purpose. The artefact should not be produced prior to the research being carried out. </a:t>
            </a:r>
          </a:p>
          <a:p>
            <a:pPr marL="285750" indent="-285750">
              <a:lnSpc>
                <a:spcPct val="130000"/>
              </a:lnSpc>
              <a:buClr>
                <a:schemeClr val="tx1"/>
              </a:buClr>
              <a:buFont typeface="Arial" panose="020B0604020202020204" pitchFamily="34" charset="0"/>
              <a:buChar char="•"/>
            </a:pPr>
            <a:endParaRPr lang="en-GB" sz="1900" b="0">
              <a:solidFill>
                <a:schemeClr val="tx1"/>
              </a:solidFill>
            </a:endParaRPr>
          </a:p>
          <a:p>
            <a:pPr marL="285750" indent="-285750">
              <a:lnSpc>
                <a:spcPct val="130000"/>
              </a:lnSpc>
              <a:buClr>
                <a:schemeClr val="tx1"/>
              </a:buClr>
              <a:buFont typeface="Arial" panose="020B0604020202020204" pitchFamily="34" charset="0"/>
              <a:buChar char="•"/>
            </a:pPr>
            <a:r>
              <a:rPr lang="en-GB" sz="1900" b="0">
                <a:solidFill>
                  <a:schemeClr val="tx1"/>
                </a:solidFill>
              </a:rPr>
              <a:t>The report that accompanies the artefact should not be a ‘write-up’ of what they have done but, rather, should demonstrate a synthesis of the research and how the research has influenced every single design decision that underpins the final product. It is an academic report which is referenced. </a:t>
            </a:r>
          </a:p>
          <a:p>
            <a:pPr marL="285750" indent="-285750">
              <a:lnSpc>
                <a:spcPct val="130000"/>
              </a:lnSpc>
              <a:buClr>
                <a:schemeClr val="tx1"/>
              </a:buClr>
              <a:buFont typeface="Arial" panose="020B0604020202020204" pitchFamily="34" charset="0"/>
              <a:buChar char="•"/>
            </a:pPr>
            <a:endParaRPr lang="en-GB" sz="1900" b="0">
              <a:solidFill>
                <a:schemeClr val="tx1"/>
              </a:solidFill>
            </a:endParaRPr>
          </a:p>
          <a:p>
            <a:pPr marL="285750" indent="-285750">
              <a:lnSpc>
                <a:spcPct val="130000"/>
              </a:lnSpc>
              <a:buClr>
                <a:schemeClr val="tx1"/>
              </a:buClr>
              <a:buFont typeface="Arial" panose="020B0604020202020204" pitchFamily="34" charset="0"/>
              <a:buChar char="•"/>
            </a:pPr>
            <a:r>
              <a:rPr lang="en-GB" sz="1900" b="0">
                <a:solidFill>
                  <a:schemeClr val="tx1"/>
                </a:solidFill>
              </a:rPr>
              <a:t>Artefacts produced should be of a high standard and consistent with the plan they set out in their Production Log. </a:t>
            </a:r>
          </a:p>
          <a:p>
            <a:endParaRPr lang="en-GB"/>
          </a:p>
        </p:txBody>
      </p:sp>
      <p:sp>
        <p:nvSpPr>
          <p:cNvPr id="3" name="Footer Placeholder 2">
            <a:extLst>
              <a:ext uri="{FF2B5EF4-FFF2-40B4-BE49-F238E27FC236}">
                <a16:creationId xmlns:a16="http://schemas.microsoft.com/office/drawing/2014/main" id="{4920D2F1-08F9-4D0A-9550-B6BB767D55EE}"/>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6EF50890-DF9D-4BE5-9563-526E94504B88}"/>
              </a:ext>
            </a:extLst>
          </p:cNvPr>
          <p:cNvSpPr>
            <a:spLocks noGrp="1"/>
          </p:cNvSpPr>
          <p:nvPr>
            <p:ph type="sldNum" sz="quarter" idx="12"/>
          </p:nvPr>
        </p:nvSpPr>
        <p:spPr/>
        <p:txBody>
          <a:bodyPr/>
          <a:lstStyle/>
          <a:p>
            <a:fld id="{39C6B835-EB63-4AE7-9628-740A286606E4}" type="slidenum">
              <a:rPr lang="en-GB" smtClean="0"/>
              <a:t>28</a:t>
            </a:fld>
            <a:endParaRPr lang="en-GB"/>
          </a:p>
        </p:txBody>
      </p:sp>
      <p:sp>
        <p:nvSpPr>
          <p:cNvPr id="5" name="Title 4">
            <a:extLst>
              <a:ext uri="{FF2B5EF4-FFF2-40B4-BE49-F238E27FC236}">
                <a16:creationId xmlns:a16="http://schemas.microsoft.com/office/drawing/2014/main" id="{5CC38716-3B45-4536-8DB5-93524BCE61DE}"/>
              </a:ext>
            </a:extLst>
          </p:cNvPr>
          <p:cNvSpPr>
            <a:spLocks noGrp="1"/>
          </p:cNvSpPr>
          <p:nvPr>
            <p:ph type="title"/>
          </p:nvPr>
        </p:nvSpPr>
        <p:spPr/>
        <p:txBody>
          <a:bodyPr/>
          <a:lstStyle/>
          <a:p>
            <a:r>
              <a:rPr lang="en-GB"/>
              <a:t>Artefacts</a:t>
            </a:r>
          </a:p>
        </p:txBody>
      </p:sp>
    </p:spTree>
    <p:extLst>
      <p:ext uri="{BB962C8B-B14F-4D97-AF65-F5344CB8AC3E}">
        <p14:creationId xmlns:p14="http://schemas.microsoft.com/office/powerpoint/2010/main" val="266347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D51C8-A49C-49E2-88FF-E784D83D364C}"/>
              </a:ext>
            </a:extLst>
          </p:cNvPr>
          <p:cNvSpPr>
            <a:spLocks noGrp="1"/>
          </p:cNvSpPr>
          <p:nvPr>
            <p:ph idx="1"/>
          </p:nvPr>
        </p:nvSpPr>
        <p:spPr>
          <a:xfrm>
            <a:off x="550863" y="1962867"/>
            <a:ext cx="11090275" cy="3809283"/>
          </a:xfrm>
        </p:spPr>
        <p:txBody>
          <a:bodyPr/>
          <a:lstStyle/>
          <a:p>
            <a:pPr marL="285750" indent="-285750">
              <a:buClr>
                <a:schemeClr val="tx1"/>
              </a:buClr>
              <a:buFont typeface="Arial" panose="020B0604020202020204" pitchFamily="34" charset="0"/>
              <a:buChar char="•"/>
            </a:pPr>
            <a:r>
              <a:rPr lang="en-GB" b="0">
                <a:solidFill>
                  <a:schemeClr val="tx1"/>
                </a:solidFill>
              </a:rPr>
              <a:t>Where students have opted for a 5000 word product this should be in a formal academic style which is referenced and contains a bibliography. </a:t>
            </a:r>
          </a:p>
          <a:p>
            <a:pPr marL="285750" indent="-285750">
              <a:buClr>
                <a:schemeClr val="tx1"/>
              </a:buClr>
              <a:buFont typeface="Arial" panose="020B0604020202020204" pitchFamily="34" charset="0"/>
              <a:buChar char="•"/>
            </a:pPr>
            <a:endParaRPr lang="en-GB" b="0">
              <a:solidFill>
                <a:schemeClr val="tx1"/>
              </a:solidFill>
            </a:endParaRPr>
          </a:p>
          <a:p>
            <a:pPr marL="285750" indent="-285750">
              <a:buClr>
                <a:schemeClr val="tx1"/>
              </a:buClr>
              <a:buFont typeface="Arial" panose="020B0604020202020204" pitchFamily="34" charset="0"/>
              <a:buChar char="•"/>
            </a:pPr>
            <a:r>
              <a:rPr lang="en-GB" b="0">
                <a:solidFill>
                  <a:schemeClr val="tx1"/>
                </a:solidFill>
              </a:rPr>
              <a:t>Where students have either gone significantly over or under the word limit then this will impact upon the AO3 mark. </a:t>
            </a:r>
          </a:p>
          <a:p>
            <a:pPr marL="285750" indent="-285750">
              <a:buClr>
                <a:schemeClr val="tx1"/>
              </a:buClr>
              <a:buFont typeface="Arial" panose="020B0604020202020204" pitchFamily="34" charset="0"/>
              <a:buChar char="•"/>
            </a:pPr>
            <a:endParaRPr lang="en-GB" b="0">
              <a:solidFill>
                <a:schemeClr val="tx1"/>
              </a:solidFill>
            </a:endParaRPr>
          </a:p>
          <a:p>
            <a:pPr marL="285750" indent="-285750">
              <a:buClr>
                <a:schemeClr val="tx1"/>
              </a:buClr>
              <a:buFont typeface="Arial" panose="020B0604020202020204" pitchFamily="34" charset="0"/>
              <a:buChar char="•"/>
            </a:pPr>
            <a:r>
              <a:rPr lang="en-GB" b="0">
                <a:solidFill>
                  <a:schemeClr val="tx1"/>
                </a:solidFill>
              </a:rPr>
              <a:t>Should not be template driven where all candidates from the Centre have followed a similar approach. </a:t>
            </a:r>
          </a:p>
          <a:p>
            <a:endParaRPr lang="en-GB"/>
          </a:p>
        </p:txBody>
      </p:sp>
      <p:sp>
        <p:nvSpPr>
          <p:cNvPr id="3" name="Footer Placeholder 2">
            <a:extLst>
              <a:ext uri="{FF2B5EF4-FFF2-40B4-BE49-F238E27FC236}">
                <a16:creationId xmlns:a16="http://schemas.microsoft.com/office/drawing/2014/main" id="{4920D2F1-08F9-4D0A-9550-B6BB767D55EE}"/>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6EF50890-DF9D-4BE5-9563-526E94504B88}"/>
              </a:ext>
            </a:extLst>
          </p:cNvPr>
          <p:cNvSpPr>
            <a:spLocks noGrp="1"/>
          </p:cNvSpPr>
          <p:nvPr>
            <p:ph type="sldNum" sz="quarter" idx="12"/>
          </p:nvPr>
        </p:nvSpPr>
        <p:spPr/>
        <p:txBody>
          <a:bodyPr/>
          <a:lstStyle/>
          <a:p>
            <a:fld id="{39C6B835-EB63-4AE7-9628-740A286606E4}" type="slidenum">
              <a:rPr lang="en-GB" smtClean="0"/>
              <a:t>29</a:t>
            </a:fld>
            <a:endParaRPr lang="en-GB"/>
          </a:p>
        </p:txBody>
      </p:sp>
      <p:sp>
        <p:nvSpPr>
          <p:cNvPr id="5" name="Title 4">
            <a:extLst>
              <a:ext uri="{FF2B5EF4-FFF2-40B4-BE49-F238E27FC236}">
                <a16:creationId xmlns:a16="http://schemas.microsoft.com/office/drawing/2014/main" id="{5CC38716-3B45-4536-8DB5-93524BCE61DE}"/>
              </a:ext>
            </a:extLst>
          </p:cNvPr>
          <p:cNvSpPr>
            <a:spLocks noGrp="1"/>
          </p:cNvSpPr>
          <p:nvPr>
            <p:ph type="title"/>
          </p:nvPr>
        </p:nvSpPr>
        <p:spPr/>
        <p:txBody>
          <a:bodyPr/>
          <a:lstStyle/>
          <a:p>
            <a:r>
              <a:rPr lang="en-GB"/>
              <a:t>5000 word product</a:t>
            </a:r>
          </a:p>
        </p:txBody>
      </p:sp>
    </p:spTree>
    <p:extLst>
      <p:ext uri="{BB962C8B-B14F-4D97-AF65-F5344CB8AC3E}">
        <p14:creationId xmlns:p14="http://schemas.microsoft.com/office/powerpoint/2010/main" val="427090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50862" y="1843469"/>
            <a:ext cx="11090275" cy="4207267"/>
          </a:xfrm>
        </p:spPr>
        <p:txBody>
          <a:bodyPr>
            <a:normAutofit fontScale="70000" lnSpcReduction="20000"/>
          </a:bodyPr>
          <a:lstStyle/>
          <a:p>
            <a:pPr>
              <a:lnSpc>
                <a:spcPct val="130000"/>
              </a:lnSpc>
            </a:pPr>
            <a:r>
              <a:rPr lang="en-GB" sz="2600"/>
              <a:t>Project Qualifications allow learners to follow their passions and stand out from the crowd</a:t>
            </a:r>
          </a:p>
          <a:p>
            <a:pPr lvl="1"/>
            <a:r>
              <a:rPr lang="en-GB" sz="2600">
                <a:latin typeface="+mn-lt"/>
              </a:rPr>
              <a:t>Learners will independently plan and carry out research on a topic that they've chosen and isn't covered by their other qualifications. </a:t>
            </a:r>
          </a:p>
          <a:p>
            <a:pPr lvl="1"/>
            <a:r>
              <a:rPr lang="en-GB" sz="2600">
                <a:latin typeface="+mn-lt"/>
              </a:rPr>
              <a:t>They can take inspiration from something touched on in class or something personal and unrelated to their studies. They then use this research to produce an academic written report or, in the case of practical projects, an artefact or a production with accompanying report.</a:t>
            </a:r>
          </a:p>
          <a:p>
            <a:pPr lvl="1"/>
            <a:r>
              <a:rPr lang="en-GB" sz="2600">
                <a:latin typeface="+mn-lt"/>
              </a:rPr>
              <a:t>By taking responsibility for the choice, design and decision making of an individual project (or an individual role in a group project) students learn key academic skills, including:</a:t>
            </a:r>
          </a:p>
          <a:p>
            <a:pPr lvl="3"/>
            <a:r>
              <a:rPr lang="en-GB" sz="2600"/>
              <a:t>becoming more critical, reflective and independent learners</a:t>
            </a:r>
          </a:p>
          <a:p>
            <a:pPr lvl="3"/>
            <a:r>
              <a:rPr lang="en-GB" sz="2600"/>
              <a:t>developing and applying decision-making and problem-solving skills</a:t>
            </a:r>
          </a:p>
          <a:p>
            <a:pPr lvl="3"/>
            <a:r>
              <a:rPr lang="en-GB" sz="2600"/>
              <a:t>building their planning, research, analysis, synthesis, evaluation and presentation skills</a:t>
            </a:r>
          </a:p>
          <a:p>
            <a:pPr lvl="3"/>
            <a:r>
              <a:rPr lang="en-GB" sz="2600"/>
              <a:t>applying technologies confidently</a:t>
            </a:r>
          </a:p>
          <a:p>
            <a:pPr lvl="3"/>
            <a:r>
              <a:rPr lang="en-GB" sz="2600"/>
              <a:t>demonstrating creativity, initiative and enterprise.</a:t>
            </a:r>
          </a:p>
          <a:p>
            <a:endParaRPr lang="en-GB"/>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3</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The philosophy of Project Qualifications</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spTree>
    <p:extLst>
      <p:ext uri="{BB962C8B-B14F-4D97-AF65-F5344CB8AC3E}">
        <p14:creationId xmlns:p14="http://schemas.microsoft.com/office/powerpoint/2010/main" val="257617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F811E0-1092-4C4E-86DE-18FD4D1FF1CE}"/>
              </a:ext>
            </a:extLst>
          </p:cNvPr>
          <p:cNvSpPr>
            <a:spLocks noGrp="1"/>
          </p:cNvSpPr>
          <p:nvPr>
            <p:ph idx="1"/>
          </p:nvPr>
        </p:nvSpPr>
        <p:spPr/>
        <p:txBody>
          <a:bodyPr/>
          <a:lstStyle/>
          <a:p>
            <a:pPr marL="285750" indent="-285750">
              <a:lnSpc>
                <a:spcPct val="90000"/>
              </a:lnSpc>
              <a:buClr>
                <a:schemeClr val="tx1"/>
              </a:buClr>
              <a:buFont typeface="Arial" panose="020B0604020202020204" pitchFamily="34" charset="0"/>
              <a:buChar char="•"/>
            </a:pPr>
            <a:r>
              <a:rPr lang="en-GB" b="0">
                <a:solidFill>
                  <a:schemeClr val="tx1"/>
                </a:solidFill>
              </a:rPr>
              <a:t>NEA Adviser</a:t>
            </a:r>
            <a:br>
              <a:rPr lang="en-GB" b="0">
                <a:solidFill>
                  <a:schemeClr val="tx1"/>
                </a:solidFill>
              </a:rPr>
            </a:br>
            <a:endParaRPr lang="en-GB" b="0">
              <a:solidFill>
                <a:schemeClr val="tx1"/>
              </a:solidFill>
            </a:endParaRPr>
          </a:p>
          <a:p>
            <a:pPr marL="285750" indent="-285750">
              <a:lnSpc>
                <a:spcPct val="90000"/>
              </a:lnSpc>
              <a:buClr>
                <a:schemeClr val="tx1"/>
              </a:buClr>
              <a:buFont typeface="Arial" panose="020B0604020202020204" pitchFamily="34" charset="0"/>
              <a:buChar char="•"/>
            </a:pPr>
            <a:r>
              <a:rPr lang="en-GB" b="0">
                <a:solidFill>
                  <a:schemeClr val="tx1"/>
                </a:solidFill>
              </a:rPr>
              <a:t>Centre Services materials – past training and standardisation materials</a:t>
            </a:r>
            <a:br>
              <a:rPr lang="en-GB" b="0">
                <a:solidFill>
                  <a:schemeClr val="tx1"/>
                </a:solidFill>
              </a:rPr>
            </a:br>
            <a:endParaRPr lang="en-GB" b="0">
              <a:solidFill>
                <a:schemeClr val="tx1"/>
              </a:solidFill>
            </a:endParaRPr>
          </a:p>
          <a:p>
            <a:pPr marL="285750" indent="-285750">
              <a:lnSpc>
                <a:spcPct val="90000"/>
              </a:lnSpc>
              <a:buClr>
                <a:schemeClr val="tx1"/>
              </a:buClr>
              <a:buFont typeface="Arial" panose="020B0604020202020204" pitchFamily="34" charset="0"/>
              <a:buChar char="•"/>
            </a:pPr>
            <a:r>
              <a:rPr lang="en-GB" b="0">
                <a:solidFill>
                  <a:schemeClr val="tx1"/>
                </a:solidFill>
              </a:rPr>
              <a:t>Examiner reports</a:t>
            </a:r>
            <a:br>
              <a:rPr lang="en-GB" b="0">
                <a:solidFill>
                  <a:schemeClr val="tx1"/>
                </a:solidFill>
              </a:rPr>
            </a:br>
            <a:endParaRPr lang="en-GB" b="0">
              <a:solidFill>
                <a:schemeClr val="tx1"/>
              </a:solidFill>
            </a:endParaRPr>
          </a:p>
          <a:p>
            <a:pPr marL="285750" indent="-285750">
              <a:lnSpc>
                <a:spcPct val="90000"/>
              </a:lnSpc>
              <a:buClr>
                <a:schemeClr val="tx1"/>
              </a:buClr>
              <a:buFont typeface="Arial" panose="020B0604020202020204" pitchFamily="34" charset="0"/>
              <a:buChar char="•"/>
            </a:pPr>
            <a:r>
              <a:rPr lang="en-GB" b="0">
                <a:solidFill>
                  <a:schemeClr val="tx1"/>
                </a:solidFill>
              </a:rPr>
              <a:t>Guides to delivering the Project Qualifications</a:t>
            </a:r>
            <a:br>
              <a:rPr lang="en-GB" b="0">
                <a:solidFill>
                  <a:schemeClr val="tx1"/>
                </a:solidFill>
              </a:rPr>
            </a:br>
            <a:endParaRPr lang="en-GB" b="0">
              <a:solidFill>
                <a:schemeClr val="tx1"/>
              </a:solidFill>
            </a:endParaRPr>
          </a:p>
          <a:p>
            <a:pPr marL="285750" indent="-285750">
              <a:lnSpc>
                <a:spcPct val="90000"/>
              </a:lnSpc>
              <a:buClr>
                <a:schemeClr val="tx1"/>
              </a:buClr>
              <a:buFont typeface="Arial" panose="020B0604020202020204" pitchFamily="34" charset="0"/>
              <a:buChar char="•"/>
            </a:pPr>
            <a:r>
              <a:rPr lang="en-GB" b="0">
                <a:solidFill>
                  <a:schemeClr val="tx1"/>
                </a:solidFill>
              </a:rPr>
              <a:t>Welcome pack and student recruitment pack</a:t>
            </a:r>
            <a:br>
              <a:rPr lang="en-GB" b="0">
                <a:solidFill>
                  <a:schemeClr val="tx1"/>
                </a:solidFill>
              </a:rPr>
            </a:br>
            <a:endParaRPr lang="en-GB" b="0">
              <a:solidFill>
                <a:schemeClr val="tx1"/>
              </a:solidFill>
            </a:endParaRPr>
          </a:p>
          <a:p>
            <a:pPr marL="285750" indent="-285750">
              <a:lnSpc>
                <a:spcPct val="90000"/>
              </a:lnSpc>
              <a:buClr>
                <a:schemeClr val="tx1"/>
              </a:buClr>
              <a:buFont typeface="Arial" panose="020B0604020202020204" pitchFamily="34" charset="0"/>
              <a:buChar char="•"/>
            </a:pPr>
            <a:r>
              <a:rPr lang="en-GB" b="0">
                <a:solidFill>
                  <a:schemeClr val="tx1"/>
                </a:solidFill>
              </a:rPr>
              <a:t>Curriculum team support</a:t>
            </a:r>
          </a:p>
          <a:p>
            <a:endParaRPr lang="en-GB"/>
          </a:p>
        </p:txBody>
      </p:sp>
      <p:sp>
        <p:nvSpPr>
          <p:cNvPr id="3" name="Footer Placeholder 2">
            <a:extLst>
              <a:ext uri="{FF2B5EF4-FFF2-40B4-BE49-F238E27FC236}">
                <a16:creationId xmlns:a16="http://schemas.microsoft.com/office/drawing/2014/main" id="{FED59FF1-99BA-4516-94B3-B7F35C79D922}"/>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D2BA8194-AD96-4E4E-A9A7-AEFF633916C2}"/>
              </a:ext>
            </a:extLst>
          </p:cNvPr>
          <p:cNvSpPr>
            <a:spLocks noGrp="1"/>
          </p:cNvSpPr>
          <p:nvPr>
            <p:ph type="sldNum" sz="quarter" idx="12"/>
          </p:nvPr>
        </p:nvSpPr>
        <p:spPr/>
        <p:txBody>
          <a:bodyPr/>
          <a:lstStyle/>
          <a:p>
            <a:fld id="{39C6B835-EB63-4AE7-9628-740A286606E4}" type="slidenum">
              <a:rPr lang="en-GB" smtClean="0"/>
              <a:t>30</a:t>
            </a:fld>
            <a:endParaRPr lang="en-GB"/>
          </a:p>
        </p:txBody>
      </p:sp>
      <p:sp>
        <p:nvSpPr>
          <p:cNvPr id="5" name="Title 4">
            <a:extLst>
              <a:ext uri="{FF2B5EF4-FFF2-40B4-BE49-F238E27FC236}">
                <a16:creationId xmlns:a16="http://schemas.microsoft.com/office/drawing/2014/main" id="{57B79166-9640-4C06-B280-3A32424F1094}"/>
              </a:ext>
            </a:extLst>
          </p:cNvPr>
          <p:cNvSpPr>
            <a:spLocks noGrp="1"/>
          </p:cNvSpPr>
          <p:nvPr>
            <p:ph type="title"/>
          </p:nvPr>
        </p:nvSpPr>
        <p:spPr/>
        <p:txBody>
          <a:bodyPr/>
          <a:lstStyle/>
          <a:p>
            <a:r>
              <a:rPr lang="en-GB"/>
              <a:t>Resources</a:t>
            </a:r>
          </a:p>
        </p:txBody>
      </p:sp>
    </p:spTree>
    <p:extLst>
      <p:ext uri="{BB962C8B-B14F-4D97-AF65-F5344CB8AC3E}">
        <p14:creationId xmlns:p14="http://schemas.microsoft.com/office/powerpoint/2010/main" val="55301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B79166-9640-4C06-B280-3A32424F1094}"/>
              </a:ext>
            </a:extLst>
          </p:cNvPr>
          <p:cNvSpPr>
            <a:spLocks noGrp="1"/>
          </p:cNvSpPr>
          <p:nvPr>
            <p:ph type="title"/>
          </p:nvPr>
        </p:nvSpPr>
        <p:spPr/>
        <p:txBody>
          <a:bodyPr/>
          <a:lstStyle/>
          <a:p>
            <a:r>
              <a:rPr lang="en-GB"/>
              <a:t>Training and networking </a:t>
            </a:r>
          </a:p>
        </p:txBody>
      </p:sp>
      <p:sp>
        <p:nvSpPr>
          <p:cNvPr id="3" name="Footer Placeholder 2">
            <a:extLst>
              <a:ext uri="{FF2B5EF4-FFF2-40B4-BE49-F238E27FC236}">
                <a16:creationId xmlns:a16="http://schemas.microsoft.com/office/drawing/2014/main" id="{FED59FF1-99BA-4516-94B3-B7F35C79D922}"/>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D2BA8194-AD96-4E4E-A9A7-AEFF633916C2}"/>
              </a:ext>
            </a:extLst>
          </p:cNvPr>
          <p:cNvSpPr>
            <a:spLocks noGrp="1"/>
          </p:cNvSpPr>
          <p:nvPr>
            <p:ph type="sldNum" sz="quarter" idx="12"/>
          </p:nvPr>
        </p:nvSpPr>
        <p:spPr/>
        <p:txBody>
          <a:bodyPr/>
          <a:lstStyle/>
          <a:p>
            <a:fld id="{39C6B835-EB63-4AE7-9628-740A286606E4}" type="slidenum">
              <a:rPr lang="en-GB" smtClean="0"/>
              <a:t>31</a:t>
            </a:fld>
            <a:endParaRPr lang="en-GB"/>
          </a:p>
        </p:txBody>
      </p:sp>
      <p:sp>
        <p:nvSpPr>
          <p:cNvPr id="2" name="Content Placeholder 1">
            <a:extLst>
              <a:ext uri="{FF2B5EF4-FFF2-40B4-BE49-F238E27FC236}">
                <a16:creationId xmlns:a16="http://schemas.microsoft.com/office/drawing/2014/main" id="{13F811E0-1092-4C4E-86DE-18FD4D1FF1CE}"/>
              </a:ext>
            </a:extLst>
          </p:cNvPr>
          <p:cNvSpPr>
            <a:spLocks noGrp="1"/>
          </p:cNvSpPr>
          <p:nvPr>
            <p:ph idx="1"/>
          </p:nvPr>
        </p:nvSpPr>
        <p:spPr/>
        <p:txBody>
          <a:bodyPr>
            <a:noAutofit/>
          </a:bodyPr>
          <a:lstStyle/>
          <a:p>
            <a:pPr marL="285750" indent="-285750">
              <a:lnSpc>
                <a:spcPct val="100000"/>
              </a:lnSpc>
              <a:buClr>
                <a:schemeClr val="tx1"/>
              </a:buClr>
              <a:buFont typeface="Arial" panose="020B0604020202020204" pitchFamily="34" charset="0"/>
              <a:buChar char="•"/>
            </a:pPr>
            <a:r>
              <a:rPr lang="en-GB" b="0">
                <a:solidFill>
                  <a:schemeClr val="tx1"/>
                </a:solidFill>
              </a:rPr>
              <a:t>Free online standardisation meetings</a:t>
            </a:r>
          </a:p>
          <a:p>
            <a:pPr marL="285750" indent="-285750">
              <a:lnSpc>
                <a:spcPct val="100000"/>
              </a:lnSpc>
              <a:buClr>
                <a:schemeClr val="tx1"/>
              </a:buClr>
              <a:buFont typeface="Arial" panose="020B0604020202020204" pitchFamily="34" charset="0"/>
              <a:buChar char="•"/>
            </a:pPr>
            <a:r>
              <a:rPr lang="en-GB" b="0">
                <a:solidFill>
                  <a:schemeClr val="tx1"/>
                </a:solidFill>
              </a:rPr>
              <a:t>Coordinator and supervisor training courses</a:t>
            </a:r>
          </a:p>
          <a:p>
            <a:pPr marL="285750" indent="-285750">
              <a:lnSpc>
                <a:spcPct val="100000"/>
              </a:lnSpc>
              <a:buClr>
                <a:schemeClr val="tx1"/>
              </a:buClr>
              <a:buFont typeface="Arial" panose="020B0604020202020204" pitchFamily="34" charset="0"/>
              <a:buChar char="•"/>
            </a:pPr>
            <a:r>
              <a:rPr lang="en-GB" b="0">
                <a:solidFill>
                  <a:schemeClr val="tx1"/>
                </a:solidFill>
              </a:rPr>
              <a:t>Virtual community events</a:t>
            </a:r>
          </a:p>
          <a:p>
            <a:pPr marL="285750" indent="-285750">
              <a:lnSpc>
                <a:spcPct val="100000"/>
              </a:lnSpc>
              <a:buClr>
                <a:schemeClr val="tx1"/>
              </a:buClr>
              <a:buFont typeface="Arial" panose="020B0604020202020204" pitchFamily="34" charset="0"/>
              <a:buChar char="•"/>
            </a:pPr>
            <a:r>
              <a:rPr lang="en-GB" b="0">
                <a:solidFill>
                  <a:schemeClr val="tx1"/>
                </a:solidFill>
              </a:rPr>
              <a:t>Network meetings </a:t>
            </a:r>
          </a:p>
          <a:p>
            <a:pPr marL="285750" indent="-285750">
              <a:lnSpc>
                <a:spcPct val="100000"/>
              </a:lnSpc>
              <a:buClr>
                <a:schemeClr val="tx1"/>
              </a:buClr>
              <a:buFont typeface="Arial" panose="020B0604020202020204" pitchFamily="34" charset="0"/>
              <a:buChar char="•"/>
            </a:pPr>
            <a:r>
              <a:rPr lang="en-GB" b="0">
                <a:solidFill>
                  <a:schemeClr val="tx1"/>
                </a:solidFill>
              </a:rPr>
              <a:t>In-school events</a:t>
            </a:r>
          </a:p>
        </p:txBody>
      </p:sp>
      <p:sp>
        <p:nvSpPr>
          <p:cNvPr id="6" name="Content Placeholder 5">
            <a:extLst>
              <a:ext uri="{FF2B5EF4-FFF2-40B4-BE49-F238E27FC236}">
                <a16:creationId xmlns:a16="http://schemas.microsoft.com/office/drawing/2014/main" id="{F59969AD-80B8-4FB3-8BE3-A8473CA399FB}"/>
              </a:ext>
            </a:extLst>
          </p:cNvPr>
          <p:cNvSpPr>
            <a:spLocks noGrp="1"/>
          </p:cNvSpPr>
          <p:nvPr>
            <p:ph idx="13"/>
          </p:nvPr>
        </p:nvSpPr>
        <p:spPr/>
        <p:txBody>
          <a:bodyPr/>
          <a:lstStyle/>
          <a:p>
            <a:pPr marL="285750" indent="-285750">
              <a:lnSpc>
                <a:spcPct val="100000"/>
              </a:lnSpc>
              <a:buClr>
                <a:schemeClr val="tx1"/>
              </a:buClr>
              <a:buFont typeface="Arial" panose="020B0604020202020204" pitchFamily="34" charset="0"/>
              <a:buChar char="•"/>
            </a:pPr>
            <a:r>
              <a:rPr lang="en-GB" b="0">
                <a:solidFill>
                  <a:schemeClr val="tx1"/>
                </a:solidFill>
              </a:rPr>
              <a:t>Six on-demand e-Learning modules:</a:t>
            </a:r>
          </a:p>
          <a:p>
            <a:pPr marL="539750" indent="-274638">
              <a:lnSpc>
                <a:spcPct val="100000"/>
              </a:lnSpc>
              <a:buClr>
                <a:schemeClr val="tx1"/>
              </a:buClr>
              <a:buFont typeface="Arial" panose="020B0604020202020204" pitchFamily="34" charset="0"/>
              <a:buChar char="•"/>
            </a:pPr>
            <a:r>
              <a:rPr lang="en-GB" b="0">
                <a:solidFill>
                  <a:schemeClr val="tx1"/>
                </a:solidFill>
              </a:rPr>
              <a:t>How to use the production log</a:t>
            </a:r>
          </a:p>
          <a:p>
            <a:pPr marL="539750" indent="-274638">
              <a:lnSpc>
                <a:spcPct val="100000"/>
              </a:lnSpc>
              <a:buClr>
                <a:schemeClr val="tx1"/>
              </a:buClr>
              <a:buFont typeface="Arial" panose="020B0604020202020204" pitchFamily="34" charset="0"/>
              <a:buChar char="•"/>
            </a:pPr>
            <a:r>
              <a:rPr lang="en-GB" b="0">
                <a:solidFill>
                  <a:schemeClr val="tx1"/>
                </a:solidFill>
              </a:rPr>
              <a:t>What’s expected of the centre coordinator</a:t>
            </a:r>
          </a:p>
          <a:p>
            <a:pPr marL="539750" indent="-274638">
              <a:lnSpc>
                <a:spcPct val="100000"/>
              </a:lnSpc>
              <a:buClr>
                <a:schemeClr val="tx1"/>
              </a:buClr>
              <a:buFont typeface="Arial" panose="020B0604020202020204" pitchFamily="34" charset="0"/>
              <a:buChar char="•"/>
            </a:pPr>
            <a:r>
              <a:rPr lang="en-GB" b="0">
                <a:solidFill>
                  <a:schemeClr val="tx1"/>
                </a:solidFill>
              </a:rPr>
              <a:t>Understanding artefact projects</a:t>
            </a:r>
          </a:p>
          <a:p>
            <a:pPr marL="539750" indent="-274638">
              <a:lnSpc>
                <a:spcPct val="100000"/>
              </a:lnSpc>
              <a:buClr>
                <a:schemeClr val="tx1"/>
              </a:buClr>
              <a:buFont typeface="Arial" panose="020B0604020202020204" pitchFamily="34" charset="0"/>
              <a:buChar char="•"/>
            </a:pPr>
            <a:r>
              <a:rPr lang="en-GB" b="0">
                <a:solidFill>
                  <a:schemeClr val="tx1"/>
                </a:solidFill>
              </a:rPr>
              <a:t>What is required to deliver the Extended Project Qualification</a:t>
            </a:r>
          </a:p>
          <a:p>
            <a:pPr marL="539750" indent="-274638">
              <a:lnSpc>
                <a:spcPct val="100000"/>
              </a:lnSpc>
              <a:buClr>
                <a:schemeClr val="tx1"/>
              </a:buClr>
              <a:buFont typeface="Arial" panose="020B0604020202020204" pitchFamily="34" charset="0"/>
              <a:buChar char="•"/>
            </a:pPr>
            <a:r>
              <a:rPr lang="en-GB" b="0">
                <a:solidFill>
                  <a:schemeClr val="tx1"/>
                </a:solidFill>
              </a:rPr>
              <a:t>What makes a good supervisor</a:t>
            </a:r>
          </a:p>
          <a:p>
            <a:pPr marL="539750" indent="-274638">
              <a:lnSpc>
                <a:spcPct val="100000"/>
              </a:lnSpc>
              <a:buClr>
                <a:schemeClr val="tx1"/>
              </a:buClr>
              <a:buFont typeface="Arial" panose="020B0604020202020204" pitchFamily="34" charset="0"/>
              <a:buChar char="•"/>
            </a:pPr>
            <a:r>
              <a:rPr lang="en-GB" b="0">
                <a:solidFill>
                  <a:schemeClr val="tx1"/>
                </a:solidFill>
              </a:rPr>
              <a:t>Understanding and applying the assessment objectives and criteria</a:t>
            </a:r>
          </a:p>
          <a:p>
            <a:endParaRPr lang="en-GB"/>
          </a:p>
        </p:txBody>
      </p:sp>
    </p:spTree>
    <p:extLst>
      <p:ext uri="{BB962C8B-B14F-4D97-AF65-F5344CB8AC3E}">
        <p14:creationId xmlns:p14="http://schemas.microsoft.com/office/powerpoint/2010/main" val="39370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normAutofit fontScale="90000"/>
          </a:bodyPr>
          <a:lstStyle/>
          <a:p>
            <a:r>
              <a:rPr lang="en-GB"/>
              <a:t>How can Project Q support you in delivering projects?</a:t>
            </a:r>
          </a:p>
        </p:txBody>
      </p:sp>
      <p:sp>
        <p:nvSpPr>
          <p:cNvPr id="3" name="Slide Number Placeholder 2">
            <a:extLst>
              <a:ext uri="{FF2B5EF4-FFF2-40B4-BE49-F238E27FC236}">
                <a16:creationId xmlns:a16="http://schemas.microsoft.com/office/drawing/2014/main" id="{3D8BD947-42B6-DE1D-9F75-47F35441A949}"/>
              </a:ext>
            </a:extLst>
          </p:cNvPr>
          <p:cNvSpPr>
            <a:spLocks noGrp="1"/>
          </p:cNvSpPr>
          <p:nvPr>
            <p:ph type="sldNum" sz="quarter" idx="11"/>
          </p:nvPr>
        </p:nvSpPr>
        <p:spPr/>
        <p:txBody>
          <a:bodyPr/>
          <a:lstStyle/>
          <a:p>
            <a:fld id="{39C6B835-EB63-4AE7-9628-740A286606E4}" type="slidenum">
              <a:rPr lang="en-GB" smtClean="0"/>
              <a:pPr/>
              <a:t>32</a:t>
            </a:fld>
            <a:endParaRPr lang="en-GB"/>
          </a:p>
        </p:txBody>
      </p:sp>
    </p:spTree>
    <p:extLst>
      <p:ext uri="{BB962C8B-B14F-4D97-AF65-F5344CB8AC3E}">
        <p14:creationId xmlns:p14="http://schemas.microsoft.com/office/powerpoint/2010/main" val="45765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44BFD8-B4A9-4641-AB7C-CDF65F83B7FE}"/>
              </a:ext>
            </a:extLst>
          </p:cNvPr>
          <p:cNvSpPr>
            <a:spLocks noGrp="1"/>
          </p:cNvSpPr>
          <p:nvPr>
            <p:ph idx="1"/>
          </p:nvPr>
        </p:nvSpPr>
        <p:spPr>
          <a:xfrm>
            <a:off x="550863" y="1962867"/>
            <a:ext cx="10233401" cy="3809283"/>
          </a:xfrm>
        </p:spPr>
        <p:txBody>
          <a:bodyPr/>
          <a:lstStyle/>
          <a:p>
            <a:r>
              <a:rPr lang="en-GB"/>
              <a:t>Project Q provides tailored workflow tools that simplify the administration of Project Qualifications </a:t>
            </a:r>
          </a:p>
          <a:p>
            <a:endParaRPr lang="en-GB"/>
          </a:p>
          <a:p>
            <a:endParaRPr lang="en-GB"/>
          </a:p>
          <a:p>
            <a:endParaRPr lang="en-GB"/>
          </a:p>
        </p:txBody>
      </p:sp>
      <p:sp>
        <p:nvSpPr>
          <p:cNvPr id="3" name="Footer Placeholder 2">
            <a:extLst>
              <a:ext uri="{FF2B5EF4-FFF2-40B4-BE49-F238E27FC236}">
                <a16:creationId xmlns:a16="http://schemas.microsoft.com/office/drawing/2014/main" id="{F43D79B7-9680-42ED-9C4D-9E55A123654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F1D74959-1D0F-4BA2-A430-1CF9F6D8AAAD}"/>
              </a:ext>
            </a:extLst>
          </p:cNvPr>
          <p:cNvSpPr>
            <a:spLocks noGrp="1"/>
          </p:cNvSpPr>
          <p:nvPr>
            <p:ph type="sldNum" sz="quarter" idx="12"/>
          </p:nvPr>
        </p:nvSpPr>
        <p:spPr/>
        <p:txBody>
          <a:bodyPr/>
          <a:lstStyle/>
          <a:p>
            <a:fld id="{39C6B835-EB63-4AE7-9628-740A286606E4}" type="slidenum">
              <a:rPr lang="en-GB" smtClean="0"/>
              <a:pPr/>
              <a:t>33</a:t>
            </a:fld>
            <a:endParaRPr lang="en-GB"/>
          </a:p>
        </p:txBody>
      </p:sp>
      <p:sp>
        <p:nvSpPr>
          <p:cNvPr id="5" name="Title 4">
            <a:extLst>
              <a:ext uri="{FF2B5EF4-FFF2-40B4-BE49-F238E27FC236}">
                <a16:creationId xmlns:a16="http://schemas.microsoft.com/office/drawing/2014/main" id="{9DBA3127-EA1F-4463-9A8A-343CF9BD8445}"/>
              </a:ext>
            </a:extLst>
          </p:cNvPr>
          <p:cNvSpPr>
            <a:spLocks noGrp="1"/>
          </p:cNvSpPr>
          <p:nvPr>
            <p:ph type="title"/>
          </p:nvPr>
        </p:nvSpPr>
        <p:spPr/>
        <p:txBody>
          <a:bodyPr/>
          <a:lstStyle/>
          <a:p>
            <a:r>
              <a:rPr lang="en-GB"/>
              <a:t>Project Q</a:t>
            </a:r>
          </a:p>
        </p:txBody>
      </p:sp>
      <p:pic>
        <p:nvPicPr>
          <p:cNvPr id="7" name="Picture 6">
            <a:extLst>
              <a:ext uri="{FF2B5EF4-FFF2-40B4-BE49-F238E27FC236}">
                <a16:creationId xmlns:a16="http://schemas.microsoft.com/office/drawing/2014/main" id="{DB8CB1AC-2E7F-4789-AE08-EE2EE7838AF7}"/>
              </a:ext>
            </a:extLst>
          </p:cNvPr>
          <p:cNvPicPr>
            <a:picLocks noChangeAspect="1"/>
          </p:cNvPicPr>
          <p:nvPr/>
        </p:nvPicPr>
        <p:blipFill>
          <a:blip r:embed="rId3"/>
          <a:stretch>
            <a:fillRect/>
          </a:stretch>
        </p:blipFill>
        <p:spPr>
          <a:xfrm>
            <a:off x="550863" y="2505104"/>
            <a:ext cx="6285918" cy="3267046"/>
          </a:xfrm>
          <a:prstGeom prst="rect">
            <a:avLst/>
          </a:prstGeom>
        </p:spPr>
      </p:pic>
    </p:spTree>
    <p:extLst>
      <p:ext uri="{BB962C8B-B14F-4D97-AF65-F5344CB8AC3E}">
        <p14:creationId xmlns:p14="http://schemas.microsoft.com/office/powerpoint/2010/main" val="272450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5407C-FBD6-41AB-A40C-C036991C801F}"/>
              </a:ext>
            </a:extLst>
          </p:cNvPr>
          <p:cNvSpPr>
            <a:spLocks noGrp="1"/>
          </p:cNvSpPr>
          <p:nvPr>
            <p:ph idx="1"/>
          </p:nvPr>
        </p:nvSpPr>
        <p:spPr/>
        <p:txBody>
          <a:bodyPr/>
          <a:lstStyle/>
          <a:p>
            <a:pPr marL="285750" lvl="1" indent="-285750">
              <a:buFont typeface="Arial" panose="020B0604020202020204" pitchFamily="34" charset="0"/>
              <a:buChar char="•"/>
            </a:pPr>
            <a:r>
              <a:rPr lang="en-GB" sz="1800">
                <a:latin typeface="+mn-lt"/>
              </a:rPr>
              <a:t>Delivers real-time interaction of students' EPQ progress</a:t>
            </a:r>
          </a:p>
          <a:p>
            <a:pPr marL="285750" lvl="1" indent="-285750">
              <a:buFont typeface="Arial" panose="020B0604020202020204" pitchFamily="34" charset="0"/>
              <a:buChar char="•"/>
            </a:pPr>
            <a:r>
              <a:rPr lang="en-GB" sz="1800">
                <a:latin typeface="+mn-lt"/>
              </a:rPr>
              <a:t>Compiles the information required for submission of students' assessment evidence</a:t>
            </a:r>
          </a:p>
          <a:p>
            <a:pPr marL="285750" lvl="1" indent="-285750">
              <a:buFont typeface="Arial" panose="020B0604020202020204" pitchFamily="34" charset="0"/>
              <a:buChar char="•"/>
            </a:pPr>
            <a:r>
              <a:rPr lang="en-GB" sz="1800">
                <a:latin typeface="+mn-lt"/>
              </a:rPr>
              <a:t>Reflects the production log and supervisors can lock sections when complete, removing the risk of retrospective completion of the log</a:t>
            </a:r>
          </a:p>
          <a:p>
            <a:pPr marL="285750" lvl="1" indent="-285750">
              <a:buFont typeface="Arial" panose="020B0604020202020204" pitchFamily="34" charset="0"/>
              <a:buChar char="•"/>
            </a:pPr>
            <a:r>
              <a:rPr lang="en-GB" sz="1800">
                <a:latin typeface="+mn-lt"/>
              </a:rPr>
              <a:t>Course resource section is a place for coordinators and supervisors to share files and resources, useful for Taught Skills materials</a:t>
            </a:r>
          </a:p>
          <a:p>
            <a:pPr marL="285750" lvl="1" indent="-285750">
              <a:buFont typeface="Arial" panose="020B0604020202020204" pitchFamily="34" charset="0"/>
              <a:buChar char="•"/>
            </a:pPr>
            <a:r>
              <a:rPr lang="en-GB" sz="1800">
                <a:latin typeface="+mn-lt"/>
              </a:rPr>
              <a:t>Features such as a journal and files area can be useful to students to demonstrate the development of their project – this will also be useful when completing reflections</a:t>
            </a:r>
          </a:p>
          <a:p>
            <a:pPr marL="285750" lvl="1" indent="-285750">
              <a:buFont typeface="Arial" panose="020B0604020202020204" pitchFamily="34" charset="0"/>
              <a:buChar char="•"/>
            </a:pPr>
            <a:r>
              <a:rPr lang="en-GB" sz="1800">
                <a:latin typeface="+mn-lt"/>
              </a:rPr>
              <a:t>It can help raise engagement, retention and achievement</a:t>
            </a:r>
          </a:p>
          <a:p>
            <a:endParaRPr lang="en-GB"/>
          </a:p>
        </p:txBody>
      </p:sp>
      <p:sp>
        <p:nvSpPr>
          <p:cNvPr id="3" name="Footer Placeholder 2">
            <a:extLst>
              <a:ext uri="{FF2B5EF4-FFF2-40B4-BE49-F238E27FC236}">
                <a16:creationId xmlns:a16="http://schemas.microsoft.com/office/drawing/2014/main" id="{D7DE25D4-ECA0-4EBE-A3AF-8702212776EC}"/>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9F0C06A-D0D3-4792-B4A9-9639A24908FE}"/>
              </a:ext>
            </a:extLst>
          </p:cNvPr>
          <p:cNvSpPr>
            <a:spLocks noGrp="1"/>
          </p:cNvSpPr>
          <p:nvPr>
            <p:ph type="sldNum" sz="quarter" idx="12"/>
          </p:nvPr>
        </p:nvSpPr>
        <p:spPr/>
        <p:txBody>
          <a:bodyPr/>
          <a:lstStyle/>
          <a:p>
            <a:fld id="{39C6B835-EB63-4AE7-9628-740A286606E4}" type="slidenum">
              <a:rPr lang="en-GB" smtClean="0"/>
              <a:pPr/>
              <a:t>34</a:t>
            </a:fld>
            <a:endParaRPr lang="en-GB"/>
          </a:p>
        </p:txBody>
      </p:sp>
      <p:sp>
        <p:nvSpPr>
          <p:cNvPr id="5" name="Title 4">
            <a:extLst>
              <a:ext uri="{FF2B5EF4-FFF2-40B4-BE49-F238E27FC236}">
                <a16:creationId xmlns:a16="http://schemas.microsoft.com/office/drawing/2014/main" id="{ECFBDF96-59C9-46FC-AE20-9B02BF7B30E7}"/>
              </a:ext>
            </a:extLst>
          </p:cNvPr>
          <p:cNvSpPr>
            <a:spLocks noGrp="1"/>
          </p:cNvSpPr>
          <p:nvPr>
            <p:ph type="title"/>
          </p:nvPr>
        </p:nvSpPr>
        <p:spPr/>
        <p:txBody>
          <a:bodyPr/>
          <a:lstStyle/>
          <a:p>
            <a:r>
              <a:rPr lang="en-GB"/>
              <a:t>Features and benefits of Project Q</a:t>
            </a:r>
          </a:p>
        </p:txBody>
      </p:sp>
    </p:spTree>
    <p:extLst>
      <p:ext uri="{BB962C8B-B14F-4D97-AF65-F5344CB8AC3E}">
        <p14:creationId xmlns:p14="http://schemas.microsoft.com/office/powerpoint/2010/main" val="118438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B197B2-EB48-4792-A780-10BEBF3231E5}"/>
              </a:ext>
            </a:extLst>
          </p:cNvPr>
          <p:cNvSpPr>
            <a:spLocks noGrp="1"/>
          </p:cNvSpPr>
          <p:nvPr>
            <p:ph idx="1"/>
          </p:nvPr>
        </p:nvSpPr>
        <p:spPr/>
        <p:txBody>
          <a:bodyPr/>
          <a:lstStyle/>
          <a:p>
            <a:r>
              <a:rPr lang="en-GB"/>
              <a:t>Project Q is available now (free of charge) for AQA centres</a:t>
            </a:r>
          </a:p>
          <a:p>
            <a:pPr marL="285750" indent="-285750">
              <a:buFont typeface="Arial" panose="020B0604020202020204" pitchFamily="34" charset="0"/>
              <a:buChar char="•"/>
            </a:pPr>
            <a:endParaRPr lang="en-GB" b="0">
              <a:solidFill>
                <a:schemeClr val="tx1"/>
              </a:solidFill>
            </a:endParaRPr>
          </a:p>
          <a:p>
            <a:pPr marL="285750" indent="-285750">
              <a:buFont typeface="Arial" panose="020B0604020202020204" pitchFamily="34" charset="0"/>
              <a:buChar char="•"/>
            </a:pPr>
            <a:r>
              <a:rPr lang="en-GB" b="0">
                <a:solidFill>
                  <a:schemeClr val="tx1"/>
                </a:solidFill>
              </a:rPr>
              <a:t>You can sign up/renew on the Project Q website – </a:t>
            </a:r>
            <a:r>
              <a:rPr lang="en-GB" b="0">
                <a:solidFill>
                  <a:schemeClr val="accent3">
                    <a:lumMod val="50000"/>
                  </a:schemeClr>
                </a:solidFill>
                <a:hlinkClick r:id="rId3">
                  <a:extLst>
                    <a:ext uri="{A12FA001-AC4F-418D-AE19-62706E023703}">
                      <ahyp:hlinkClr xmlns:ahyp="http://schemas.microsoft.com/office/drawing/2018/hyperlinkcolor" val="tx"/>
                    </a:ext>
                  </a:extLst>
                </a:hlinkClick>
              </a:rPr>
              <a:t>www.projectq.co</a:t>
            </a:r>
            <a:endParaRPr lang="en-GB" b="0">
              <a:solidFill>
                <a:schemeClr val="accent3">
                  <a:lumMod val="50000"/>
                </a:schemeClr>
              </a:solidFill>
            </a:endParaRPr>
          </a:p>
          <a:p>
            <a:endParaRPr lang="en-GB" b="0">
              <a:solidFill>
                <a:schemeClr val="tx1"/>
              </a:solidFill>
            </a:endParaRPr>
          </a:p>
          <a:p>
            <a:pPr marL="285750" indent="-285750">
              <a:buFont typeface="Arial" panose="020B0604020202020204" pitchFamily="34" charset="0"/>
              <a:buChar char="•"/>
            </a:pPr>
            <a:r>
              <a:rPr lang="en-GB" b="0">
                <a:solidFill>
                  <a:schemeClr val="tx1"/>
                </a:solidFill>
              </a:rPr>
              <a:t>Once your account has been created, you’ll receive a welcome email with guidance on how to get started.</a:t>
            </a:r>
          </a:p>
          <a:p>
            <a:endParaRPr lang="en-GB"/>
          </a:p>
        </p:txBody>
      </p:sp>
      <p:sp>
        <p:nvSpPr>
          <p:cNvPr id="3" name="Footer Placeholder 2">
            <a:extLst>
              <a:ext uri="{FF2B5EF4-FFF2-40B4-BE49-F238E27FC236}">
                <a16:creationId xmlns:a16="http://schemas.microsoft.com/office/drawing/2014/main" id="{280EE139-13E4-4B0F-A745-D0B267CFAF02}"/>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170449A8-14BB-4607-B8FD-23A32F0526AA}"/>
              </a:ext>
            </a:extLst>
          </p:cNvPr>
          <p:cNvSpPr>
            <a:spLocks noGrp="1"/>
          </p:cNvSpPr>
          <p:nvPr>
            <p:ph type="sldNum" sz="quarter" idx="12"/>
          </p:nvPr>
        </p:nvSpPr>
        <p:spPr/>
        <p:txBody>
          <a:bodyPr/>
          <a:lstStyle/>
          <a:p>
            <a:fld id="{39C6B835-EB63-4AE7-9628-740A286606E4}" type="slidenum">
              <a:rPr lang="en-GB" smtClean="0"/>
              <a:t>35</a:t>
            </a:fld>
            <a:endParaRPr lang="en-GB"/>
          </a:p>
        </p:txBody>
      </p:sp>
      <p:sp>
        <p:nvSpPr>
          <p:cNvPr id="5" name="Title 4">
            <a:extLst>
              <a:ext uri="{FF2B5EF4-FFF2-40B4-BE49-F238E27FC236}">
                <a16:creationId xmlns:a16="http://schemas.microsoft.com/office/drawing/2014/main" id="{1789853B-5D7C-4644-85E1-550C62C5F588}"/>
              </a:ext>
            </a:extLst>
          </p:cNvPr>
          <p:cNvSpPr>
            <a:spLocks noGrp="1"/>
          </p:cNvSpPr>
          <p:nvPr>
            <p:ph type="title"/>
          </p:nvPr>
        </p:nvSpPr>
        <p:spPr/>
        <p:txBody>
          <a:bodyPr/>
          <a:lstStyle/>
          <a:p>
            <a:r>
              <a:rPr lang="en-GB"/>
              <a:t>Project Q</a:t>
            </a:r>
          </a:p>
        </p:txBody>
      </p:sp>
    </p:spTree>
    <p:extLst>
      <p:ext uri="{BB962C8B-B14F-4D97-AF65-F5344CB8AC3E}">
        <p14:creationId xmlns:p14="http://schemas.microsoft.com/office/powerpoint/2010/main" val="41952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033C99-04B6-1FA8-BFD6-0E3DE06DF893}"/>
              </a:ext>
            </a:extLst>
          </p:cNvPr>
          <p:cNvSpPr>
            <a:spLocks noGrp="1"/>
          </p:cNvSpPr>
          <p:nvPr>
            <p:ph type="body" sz="quarter" idx="12"/>
          </p:nvPr>
        </p:nvSpPr>
        <p:spPr>
          <a:xfrm>
            <a:off x="615032" y="1834671"/>
            <a:ext cx="5545137" cy="4518025"/>
          </a:xfrm>
        </p:spPr>
        <p:txBody>
          <a:bodyPr/>
          <a:lstStyle/>
          <a:p>
            <a:r>
              <a:rPr lang="en-GB"/>
              <a:t>Any questions?</a:t>
            </a:r>
          </a:p>
        </p:txBody>
      </p:sp>
      <p:pic>
        <p:nvPicPr>
          <p:cNvPr id="11" name="Picture Placeholder 10" descr="A picture containing text, person, indoor&#10;&#10;Description automatically generated">
            <a:extLst>
              <a:ext uri="{FF2B5EF4-FFF2-40B4-BE49-F238E27FC236}">
                <a16:creationId xmlns:a16="http://schemas.microsoft.com/office/drawing/2014/main" id="{1DD8C2E2-378A-29F0-78DC-639F01832765}"/>
              </a:ext>
            </a:extLst>
          </p:cNvPr>
          <p:cNvPicPr>
            <a:picLocks noGrp="1" noChangeAspect="1"/>
          </p:cNvPicPr>
          <p:nvPr>
            <p:ph type="pic" sz="quarter" idx="13"/>
          </p:nvPr>
        </p:nvPicPr>
        <p:blipFill rotWithShape="1">
          <a:blip r:embed="rId2"/>
          <a:srcRect l="11435" r="25509"/>
          <a:stretch/>
        </p:blipFill>
        <p:spPr>
          <a:xfrm>
            <a:off x="5705688" y="0"/>
            <a:ext cx="6486313" cy="6857997"/>
          </a:xfrm>
        </p:spPr>
      </p:pic>
      <p:sp>
        <p:nvSpPr>
          <p:cNvPr id="3" name="Slide Number Placeholder 2">
            <a:extLst>
              <a:ext uri="{FF2B5EF4-FFF2-40B4-BE49-F238E27FC236}">
                <a16:creationId xmlns:a16="http://schemas.microsoft.com/office/drawing/2014/main" id="{28FA7ACC-D436-F361-4AF2-335376C0DF3C}"/>
              </a:ext>
            </a:extLst>
          </p:cNvPr>
          <p:cNvSpPr>
            <a:spLocks noGrp="1"/>
          </p:cNvSpPr>
          <p:nvPr>
            <p:ph type="sldNum" sz="quarter" idx="11"/>
          </p:nvPr>
        </p:nvSpPr>
        <p:spPr/>
        <p:txBody>
          <a:bodyPr/>
          <a:lstStyle/>
          <a:p>
            <a:fld id="{39C6B835-EB63-4AE7-9628-740A286606E4}" type="slidenum">
              <a:rPr lang="en-GB" smtClean="0"/>
              <a:pPr/>
              <a:t>36</a:t>
            </a:fld>
            <a:endParaRPr lang="en-GB"/>
          </a:p>
        </p:txBody>
      </p:sp>
      <p:sp>
        <p:nvSpPr>
          <p:cNvPr id="4" name="Footer Placeholder 3">
            <a:extLst>
              <a:ext uri="{FF2B5EF4-FFF2-40B4-BE49-F238E27FC236}">
                <a16:creationId xmlns:a16="http://schemas.microsoft.com/office/drawing/2014/main" id="{BF615631-A6CD-A0BC-ACFF-E7E8C09BE1D3}"/>
              </a:ext>
            </a:extLst>
          </p:cNvPr>
          <p:cNvSpPr>
            <a:spLocks noGrp="1"/>
          </p:cNvSpPr>
          <p:nvPr>
            <p:ph type="ftr" sz="quarter" idx="10"/>
          </p:nvPr>
        </p:nvSpPr>
        <p:spPr/>
        <p:txBody>
          <a:bodyPr/>
          <a:lstStyle/>
          <a:p>
            <a:r>
              <a:rPr lang="en-GB"/>
              <a:t>Copyright © AQA and its licensors. All rights reserved.</a:t>
            </a:r>
          </a:p>
        </p:txBody>
      </p:sp>
    </p:spTree>
    <p:extLst>
      <p:ext uri="{BB962C8B-B14F-4D97-AF65-F5344CB8AC3E}">
        <p14:creationId xmlns:p14="http://schemas.microsoft.com/office/powerpoint/2010/main" val="149840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606BC-B10D-EE02-0B8D-7AE4004785E9}"/>
              </a:ext>
            </a:extLst>
          </p:cNvPr>
          <p:cNvSpPr>
            <a:spLocks noGrp="1"/>
          </p:cNvSpPr>
          <p:nvPr>
            <p:ph type="title"/>
          </p:nvPr>
        </p:nvSpPr>
        <p:spPr/>
        <p:txBody>
          <a:bodyPr>
            <a:normAutofit/>
          </a:bodyPr>
          <a:lstStyle/>
          <a:p>
            <a:r>
              <a:rPr lang="en-GB" sz="6000"/>
              <a:t>Get in touch</a:t>
            </a:r>
          </a:p>
        </p:txBody>
      </p:sp>
      <p:sp>
        <p:nvSpPr>
          <p:cNvPr id="3" name="Slide Number Placeholder 2">
            <a:extLst>
              <a:ext uri="{FF2B5EF4-FFF2-40B4-BE49-F238E27FC236}">
                <a16:creationId xmlns:a16="http://schemas.microsoft.com/office/drawing/2014/main" id="{7E68ADF7-3BA6-372E-ECBC-96176DCC0A6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prstClr val="white"/>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000" b="0" i="0" u="none" strike="noStrike" kern="1200" cap="none" spc="0" normalizeH="0" baseline="0" noProof="0">
              <a:ln>
                <a:noFill/>
              </a:ln>
              <a:solidFill>
                <a:prstClr val="white"/>
              </a:solidFill>
              <a:effectLst/>
              <a:uLnTx/>
              <a:uFillTx/>
              <a:latin typeface="Source Sans Pro"/>
              <a:ea typeface="+mn-ea"/>
              <a:cs typeface="+mn-cs"/>
            </a:endParaRPr>
          </a:p>
        </p:txBody>
      </p:sp>
      <p:sp>
        <p:nvSpPr>
          <p:cNvPr id="6" name="Text Placeholder 5">
            <a:extLst>
              <a:ext uri="{FF2B5EF4-FFF2-40B4-BE49-F238E27FC236}">
                <a16:creationId xmlns:a16="http://schemas.microsoft.com/office/drawing/2014/main" id="{8DEE49C6-55DB-F53B-B93A-796D60C68655}"/>
              </a:ext>
            </a:extLst>
          </p:cNvPr>
          <p:cNvSpPr>
            <a:spLocks noGrp="1"/>
          </p:cNvSpPr>
          <p:nvPr>
            <p:ph type="body" sz="quarter" idx="14"/>
          </p:nvPr>
        </p:nvSpPr>
        <p:spPr>
          <a:xfrm>
            <a:off x="550863" y="1968975"/>
            <a:ext cx="8327961" cy="3803176"/>
          </a:xfrm>
        </p:spPr>
        <p:txBody>
          <a:bodyPr>
            <a:normAutofit/>
          </a:bodyPr>
          <a:lstStyle/>
          <a:p>
            <a:pPr>
              <a:defRPr lang="en-us"/>
            </a:pPr>
            <a:r>
              <a:rPr lang="fr-fr" sz="3200"/>
              <a:t>Tel:</a:t>
            </a:r>
            <a:r>
              <a:rPr lang="fr-FR" sz="3200"/>
              <a:t> 0161 957 </a:t>
            </a:r>
            <a:r>
              <a:rPr lang="en-GB" sz="3200"/>
              <a:t>3980</a:t>
            </a:r>
            <a:endParaRPr lang="fr-fr" sz="3200"/>
          </a:p>
          <a:p>
            <a:pPr>
              <a:defRPr lang="en-us"/>
            </a:pPr>
            <a:r>
              <a:rPr lang="fr-fr" sz="3200"/>
              <a:t>Email:</a:t>
            </a:r>
            <a:r>
              <a:rPr lang="fr-FR" sz="3200"/>
              <a:t> projects@aqa.org.uk</a:t>
            </a:r>
            <a:endParaRPr lang="fr-fr" sz="3200"/>
          </a:p>
          <a:p>
            <a:pPr>
              <a:defRPr lang="en-us"/>
            </a:pPr>
            <a:r>
              <a:rPr lang="en-gb" sz="3200"/>
              <a:t>Twitter: </a:t>
            </a:r>
            <a:r>
              <a:rPr lang="en-GB" sz="3200"/>
              <a:t>@AQA</a:t>
            </a:r>
          </a:p>
          <a:p>
            <a:pPr>
              <a:defRPr lang="en-us"/>
            </a:pPr>
            <a:endParaRPr lang="en-gb" sz="3200"/>
          </a:p>
          <a:p>
            <a:pPr>
              <a:defRPr lang="en-us"/>
            </a:pPr>
            <a:r>
              <a:rPr lang="en-gb" sz="3200"/>
              <a:t>aqa.org.uk</a:t>
            </a:r>
          </a:p>
        </p:txBody>
      </p:sp>
      <p:sp>
        <p:nvSpPr>
          <p:cNvPr id="5" name="Footer Placeholder 4">
            <a:extLst>
              <a:ext uri="{FF2B5EF4-FFF2-40B4-BE49-F238E27FC236}">
                <a16:creationId xmlns:a16="http://schemas.microsoft.com/office/drawing/2014/main" id="{A7237718-A995-E71E-A6E3-6E33091F4ED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Source Sans Pro"/>
                <a:ea typeface="+mn-ea"/>
                <a:cs typeface="+mn-cs"/>
              </a:rPr>
              <a:t>Copyright © AQA and its licensors. All rights reserved.</a:t>
            </a:r>
          </a:p>
        </p:txBody>
      </p:sp>
    </p:spTree>
    <p:extLst>
      <p:ext uri="{BB962C8B-B14F-4D97-AF65-F5344CB8AC3E}">
        <p14:creationId xmlns:p14="http://schemas.microsoft.com/office/powerpoint/2010/main" val="349807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0FDD78-21A8-189E-7363-F45CC37C63EB}"/>
              </a:ext>
            </a:extLst>
          </p:cNvPr>
          <p:cNvSpPr>
            <a:spLocks noGrp="1"/>
          </p:cNvSpPr>
          <p:nvPr>
            <p:ph type="sldNum" sz="quarter" idx="11"/>
          </p:nvPr>
        </p:nvSpPr>
        <p:spPr/>
        <p:txBody>
          <a:bodyPr/>
          <a:lstStyle/>
          <a:p>
            <a:fld id="{39C6B835-EB63-4AE7-9628-740A286606E4}" type="slidenum">
              <a:rPr lang="en-GB" smtClean="0"/>
              <a:pPr/>
              <a:t>38</a:t>
            </a:fld>
            <a:endParaRPr lang="en-GB"/>
          </a:p>
        </p:txBody>
      </p:sp>
    </p:spTree>
    <p:extLst>
      <p:ext uri="{BB962C8B-B14F-4D97-AF65-F5344CB8AC3E}">
        <p14:creationId xmlns:p14="http://schemas.microsoft.com/office/powerpoint/2010/main" val="19563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71D949-A096-D617-065E-6496E7E80E10}"/>
              </a:ext>
            </a:extLst>
          </p:cNvPr>
          <p:cNvSpPr>
            <a:spLocks noGrp="1"/>
          </p:cNvSpPr>
          <p:nvPr>
            <p:ph type="sldNum" sz="quarter" idx="12"/>
          </p:nvPr>
        </p:nvSpPr>
        <p:spPr/>
        <p:txBody>
          <a:bodyPr/>
          <a:lstStyle/>
          <a:p>
            <a:fld id="{39C6B835-EB63-4AE7-9628-740A286606E4}" type="slidenum">
              <a:rPr lang="en-GB" smtClean="0"/>
              <a:t>4</a:t>
            </a:fld>
            <a:endParaRPr lang="en-GB"/>
          </a:p>
        </p:txBody>
      </p:sp>
      <p:sp>
        <p:nvSpPr>
          <p:cNvPr id="4" name="Title 3">
            <a:extLst>
              <a:ext uri="{FF2B5EF4-FFF2-40B4-BE49-F238E27FC236}">
                <a16:creationId xmlns:a16="http://schemas.microsoft.com/office/drawing/2014/main" id="{45E71732-AEB2-83AD-FCD4-4CC8845A683D}"/>
              </a:ext>
            </a:extLst>
          </p:cNvPr>
          <p:cNvSpPr>
            <a:spLocks noGrp="1"/>
          </p:cNvSpPr>
          <p:nvPr>
            <p:ph type="title"/>
          </p:nvPr>
        </p:nvSpPr>
        <p:spPr>
          <a:xfrm>
            <a:off x="550863" y="549275"/>
            <a:ext cx="11720385" cy="1128696"/>
          </a:xfrm>
        </p:spPr>
        <p:txBody>
          <a:bodyPr>
            <a:normAutofit/>
          </a:bodyPr>
          <a:lstStyle/>
          <a:p>
            <a:r>
              <a:rPr lang="en-GB"/>
              <a:t>Foundation, Higher and Extended Projects</a:t>
            </a:r>
          </a:p>
        </p:txBody>
      </p:sp>
      <p:graphicFrame>
        <p:nvGraphicFramePr>
          <p:cNvPr id="6" name="Table 12">
            <a:extLst>
              <a:ext uri="{FF2B5EF4-FFF2-40B4-BE49-F238E27FC236}">
                <a16:creationId xmlns:a16="http://schemas.microsoft.com/office/drawing/2014/main" id="{B5FF7441-3102-5982-C8BD-DB4F274EEE25}"/>
              </a:ext>
            </a:extLst>
          </p:cNvPr>
          <p:cNvGraphicFramePr>
            <a:graphicFrameLocks noGrp="1"/>
          </p:cNvGraphicFramePr>
          <p:nvPr>
            <p:ph idx="1"/>
          </p:nvPr>
        </p:nvGraphicFramePr>
        <p:xfrm>
          <a:off x="550863" y="1558882"/>
          <a:ext cx="10828338" cy="4344145"/>
        </p:xfrm>
        <a:graphic>
          <a:graphicData uri="http://schemas.openxmlformats.org/drawingml/2006/table">
            <a:tbl>
              <a:tblPr firstRow="1" bandRow="1">
                <a:tableStyleId>{5C22544A-7EE6-4342-B048-85BDC9FD1C3A}</a:tableStyleId>
              </a:tblPr>
              <a:tblGrid>
                <a:gridCol w="3609446">
                  <a:extLst>
                    <a:ext uri="{9D8B030D-6E8A-4147-A177-3AD203B41FA5}">
                      <a16:colId xmlns:a16="http://schemas.microsoft.com/office/drawing/2014/main" val="2084280047"/>
                    </a:ext>
                  </a:extLst>
                </a:gridCol>
                <a:gridCol w="3609446">
                  <a:extLst>
                    <a:ext uri="{9D8B030D-6E8A-4147-A177-3AD203B41FA5}">
                      <a16:colId xmlns:a16="http://schemas.microsoft.com/office/drawing/2014/main" val="3482452082"/>
                    </a:ext>
                  </a:extLst>
                </a:gridCol>
                <a:gridCol w="3609446">
                  <a:extLst>
                    <a:ext uri="{9D8B030D-6E8A-4147-A177-3AD203B41FA5}">
                      <a16:colId xmlns:a16="http://schemas.microsoft.com/office/drawing/2014/main" val="1122042634"/>
                    </a:ext>
                  </a:extLst>
                </a:gridCol>
              </a:tblGrid>
              <a:tr h="484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mj-lt"/>
                          <a:ea typeface="+mn-ea"/>
                          <a:cs typeface="+mn-cs"/>
                        </a:rPr>
                        <a:t>Foundation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mj-lt"/>
                          <a:ea typeface="+mn-ea"/>
                          <a:cs typeface="+mn-cs"/>
                        </a:rPr>
                        <a:t>Higher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mj-lt"/>
                          <a:ea typeface="+mn-ea"/>
                          <a:cs typeface="+mn-cs"/>
                        </a:rPr>
                        <a:t>Extended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24847707"/>
                  </a:ext>
                </a:extLst>
              </a:tr>
              <a:tr h="561675">
                <a:tc>
                  <a:txBody>
                    <a:bodyPr/>
                    <a:lstStyle/>
                    <a:p>
                      <a:r>
                        <a:rPr lang="en-GB" sz="1800">
                          <a:latin typeface="+mn-lt"/>
                        </a:rPr>
                        <a:t>Level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a:latin typeface="+mn-lt"/>
                        </a:rPr>
                        <a:t>Level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a:latin typeface="+mn-lt"/>
                        </a:rPr>
                        <a:t>Level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857089"/>
                  </a:ext>
                </a:extLst>
              </a:tr>
              <a:tr h="561675">
                <a:tc>
                  <a:txBody>
                    <a:bodyPr/>
                    <a:lstStyle/>
                    <a:p>
                      <a:r>
                        <a:rPr lang="en-GB" sz="1800">
                          <a:latin typeface="+mn-lt"/>
                        </a:rPr>
                        <a:t>60 GLH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a:latin typeface="+mn-lt"/>
                        </a:rPr>
                        <a:t>60 GLH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a:latin typeface="+mn-lt"/>
                        </a:rPr>
                        <a:t>120 GLH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651283"/>
                  </a:ext>
                </a:extLst>
              </a:tr>
              <a:tr h="561675">
                <a:tc>
                  <a:txBody>
                    <a:bodyPr/>
                    <a:lstStyle/>
                    <a:p>
                      <a:r>
                        <a:rPr lang="en-GB" sz="1800">
                          <a:latin typeface="+mn-lt"/>
                        </a:rPr>
                        <a:t>30 hours taught skills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mn-lt"/>
                        </a:rPr>
                        <a:t>30 hours taught skills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mn-lt"/>
                        </a:rPr>
                        <a:t>30 hours taught skills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9145279"/>
                  </a:ext>
                </a:extLst>
              </a:tr>
              <a:tr h="561675">
                <a:tc>
                  <a:txBody>
                    <a:bodyPr/>
                    <a:lstStyle/>
                    <a:p>
                      <a:r>
                        <a:rPr lang="en-GB" sz="1800">
                          <a:latin typeface="+mn-lt"/>
                        </a:rPr>
                        <a:t>30 hours independent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mn-lt"/>
                        </a:rPr>
                        <a:t>30 hours independent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mn-lt"/>
                        </a:rPr>
                        <a:t>90 hours independent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183540"/>
                  </a:ext>
                </a:extLst>
              </a:tr>
              <a:tr h="0">
                <a:tc>
                  <a:txBody>
                    <a:bodyPr/>
                    <a:lstStyle/>
                    <a:p>
                      <a:r>
                        <a:rPr lang="en-GB" sz="1800">
                          <a:latin typeface="+mn-lt"/>
                        </a:rPr>
                        <a:t>1,000 word written report or artefact with minimum 250 word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mn-lt"/>
                        </a:rPr>
                        <a:t>2,000 word written report or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mn-lt"/>
                        </a:rPr>
                        <a:t>artefact with minimum 500 word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mn-lt"/>
                        </a:rPr>
                        <a:t>5,000 word written report or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mn-lt"/>
                        </a:rPr>
                        <a:t>artefact with minimum 1,000 word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021388"/>
                  </a:ext>
                </a:extLst>
              </a:tr>
              <a:tr h="698413">
                <a:tc>
                  <a:txBody>
                    <a:bodyPr/>
                    <a:lstStyle/>
                    <a:p>
                      <a:r>
                        <a:rPr lang="en-GB" sz="1800">
                          <a:latin typeface="+mn-lt"/>
                        </a:rPr>
                        <a:t>Worth half a foundation level GCSE graded A* to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a:latin typeface="+mn-lt"/>
                        </a:rPr>
                        <a:t>Worth half a higher level GCSE graded A* to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tx1"/>
                          </a:solidFill>
                          <a:latin typeface="+mn-lt"/>
                          <a:ea typeface="+mn-ea"/>
                          <a:cs typeface="+mn-cs"/>
                        </a:rPr>
                        <a:t>Worth half an A-level (28 UCAS points) graded </a:t>
                      </a:r>
                      <a:r>
                        <a:rPr lang="pt-BR" sz="1800">
                          <a:latin typeface="+mn-lt"/>
                        </a:rPr>
                        <a:t>A* to E</a:t>
                      </a:r>
                      <a:endParaRPr lang="en-GB" sz="18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811433"/>
                  </a:ext>
                </a:extLst>
              </a:tr>
            </a:tbl>
          </a:graphicData>
        </a:graphic>
      </p:graphicFrame>
      <p:sp>
        <p:nvSpPr>
          <p:cNvPr id="5" name="Footer Placeholder 4">
            <a:extLst>
              <a:ext uri="{FF2B5EF4-FFF2-40B4-BE49-F238E27FC236}">
                <a16:creationId xmlns:a16="http://schemas.microsoft.com/office/drawing/2014/main" id="{966C08A9-5F9C-49A6-8D49-69BC5DE27884}"/>
              </a:ext>
            </a:extLst>
          </p:cNvPr>
          <p:cNvSpPr>
            <a:spLocks noGrp="1"/>
          </p:cNvSpPr>
          <p:nvPr>
            <p:ph type="ftr" sz="quarter" idx="11"/>
          </p:nvPr>
        </p:nvSpPr>
        <p:spPr/>
        <p:txBody>
          <a:bodyPr/>
          <a:lstStyle/>
          <a:p>
            <a:r>
              <a:rPr lang="en-GB"/>
              <a:t>Copyright © AQA and its licensors. All rights reserved.</a:t>
            </a:r>
          </a:p>
        </p:txBody>
      </p:sp>
    </p:spTree>
    <p:extLst>
      <p:ext uri="{BB962C8B-B14F-4D97-AF65-F5344CB8AC3E}">
        <p14:creationId xmlns:p14="http://schemas.microsoft.com/office/powerpoint/2010/main" val="344498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rmAutofit lnSpcReduction="10000"/>
          </a:bodyPr>
          <a:lstStyle/>
          <a:p>
            <a:r>
              <a:rPr lang="en-GB"/>
              <a:t>These may not be typical lessons and could be:</a:t>
            </a:r>
          </a:p>
          <a:p>
            <a:pPr lvl="3">
              <a:buClr>
                <a:schemeClr val="tx1"/>
              </a:buClr>
            </a:pPr>
            <a:r>
              <a:rPr lang="en-GB" sz="1800">
                <a:solidFill>
                  <a:schemeClr val="tx1"/>
                </a:solidFill>
              </a:rPr>
              <a:t>learning from visiting speakers</a:t>
            </a:r>
          </a:p>
          <a:p>
            <a:pPr lvl="3">
              <a:buClr>
                <a:schemeClr val="tx1"/>
              </a:buClr>
            </a:pPr>
            <a:r>
              <a:rPr lang="en-GB" sz="1800">
                <a:solidFill>
                  <a:schemeClr val="tx1"/>
                </a:solidFill>
              </a:rPr>
              <a:t>visiting university libraries</a:t>
            </a:r>
          </a:p>
          <a:p>
            <a:pPr lvl="3">
              <a:buClr>
                <a:schemeClr val="tx1"/>
              </a:buClr>
            </a:pPr>
            <a:r>
              <a:rPr lang="en-GB" sz="1800">
                <a:solidFill>
                  <a:schemeClr val="tx1"/>
                </a:solidFill>
              </a:rPr>
              <a:t>completing online courses.</a:t>
            </a:r>
          </a:p>
          <a:p>
            <a:endParaRPr lang="en-GB">
              <a:solidFill>
                <a:schemeClr val="accent5"/>
              </a:solidFill>
            </a:endParaRPr>
          </a:p>
          <a:p>
            <a:r>
              <a:rPr lang="en-GB"/>
              <a:t>You’ll teach skills such as:</a:t>
            </a:r>
          </a:p>
          <a:p>
            <a:pPr lvl="3">
              <a:buClr>
                <a:schemeClr val="tx1"/>
              </a:buClr>
            </a:pPr>
            <a:r>
              <a:rPr lang="en-GB" sz="1800">
                <a:solidFill>
                  <a:schemeClr val="tx1"/>
                </a:solidFill>
              </a:rPr>
              <a:t>how to develop titles, questions and proposals</a:t>
            </a:r>
          </a:p>
          <a:p>
            <a:pPr lvl="3">
              <a:buClr>
                <a:schemeClr val="tx1"/>
              </a:buClr>
            </a:pPr>
            <a:r>
              <a:rPr lang="en-GB" sz="1800">
                <a:solidFill>
                  <a:schemeClr val="tx1"/>
                </a:solidFill>
              </a:rPr>
              <a:t>project management, time management, planning techniques and setting aims and objectives</a:t>
            </a:r>
          </a:p>
          <a:p>
            <a:pPr lvl="3">
              <a:buClr>
                <a:schemeClr val="tx1"/>
              </a:buClr>
            </a:pPr>
            <a:r>
              <a:rPr lang="en-GB" sz="1800">
                <a:solidFill>
                  <a:schemeClr val="tx1"/>
                </a:solidFill>
              </a:rPr>
              <a:t>research methods, including research ethics, analysis and evaluation, risk assessment and data collection techniques</a:t>
            </a:r>
          </a:p>
          <a:p>
            <a:pPr lvl="3">
              <a:buClr>
                <a:schemeClr val="tx1"/>
              </a:buClr>
            </a:pPr>
            <a:r>
              <a:rPr lang="en-GB" sz="1800">
                <a:solidFill>
                  <a:schemeClr val="tx1"/>
                </a:solidFill>
              </a:rPr>
              <a:t>report writing and presentation skills.</a:t>
            </a:r>
            <a:endParaRPr lang="en-GB" sz="1800"/>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5</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3" y="550800"/>
            <a:ext cx="11090275" cy="1128696"/>
          </a:xfrm>
        </p:spPr>
        <p:txBody>
          <a:bodyPr/>
          <a:lstStyle/>
          <a:p>
            <a:r>
              <a:rPr lang="en-GB"/>
              <a:t>Guided learning (30 hours taught skills)</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spTree>
    <p:extLst>
      <p:ext uri="{BB962C8B-B14F-4D97-AF65-F5344CB8AC3E}">
        <p14:creationId xmlns:p14="http://schemas.microsoft.com/office/powerpoint/2010/main" val="76848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rmAutofit/>
          </a:bodyPr>
          <a:lstStyle/>
          <a:p>
            <a:r>
              <a:rPr lang="en-GB"/>
              <a:t>Independent research is the foundation of Project Qualifications</a:t>
            </a:r>
            <a:endParaRPr lang="en-GB">
              <a:solidFill>
                <a:schemeClr val="tx1"/>
              </a:solidFill>
            </a:endParaRPr>
          </a:p>
          <a:p>
            <a:r>
              <a:rPr lang="en-GB"/>
              <a:t>Students will:</a:t>
            </a:r>
          </a:p>
          <a:p>
            <a:pPr lvl="3">
              <a:buClr>
                <a:schemeClr val="tx1"/>
              </a:buClr>
            </a:pPr>
            <a:r>
              <a:rPr lang="en-GB" sz="1800">
                <a:solidFill>
                  <a:schemeClr val="tx1"/>
                </a:solidFill>
              </a:rPr>
              <a:t>carry out detailed research that informs the project product outcome and format</a:t>
            </a:r>
          </a:p>
          <a:p>
            <a:pPr lvl="3">
              <a:buClr>
                <a:schemeClr val="tx1"/>
              </a:buClr>
            </a:pPr>
            <a:r>
              <a:rPr lang="en-GB" sz="1800">
                <a:solidFill>
                  <a:schemeClr val="tx1"/>
                </a:solidFill>
              </a:rPr>
              <a:t>use a wide range of relevant resources </a:t>
            </a:r>
          </a:p>
          <a:p>
            <a:pPr lvl="3">
              <a:buClr>
                <a:schemeClr val="tx1"/>
              </a:buClr>
            </a:pPr>
            <a:r>
              <a:rPr lang="en-GB" sz="1800">
                <a:solidFill>
                  <a:schemeClr val="tx1"/>
                </a:solidFill>
              </a:rPr>
              <a:t>perform critical analysis and evaluation of resources</a:t>
            </a:r>
          </a:p>
          <a:p>
            <a:pPr lvl="3">
              <a:buClr>
                <a:schemeClr val="tx1"/>
              </a:buClr>
            </a:pPr>
            <a:r>
              <a:rPr lang="en-GB" sz="1800">
                <a:solidFill>
                  <a:schemeClr val="tx1"/>
                </a:solidFill>
              </a:rPr>
              <a:t>use a mix of sources to realise the project product outcome.</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6</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Independent learning</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spTree>
    <p:extLst>
      <p:ext uri="{BB962C8B-B14F-4D97-AF65-F5344CB8AC3E}">
        <p14:creationId xmlns:p14="http://schemas.microsoft.com/office/powerpoint/2010/main" val="382203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E230-EC26-4EFD-AC73-A78ECA7635AA}"/>
              </a:ext>
            </a:extLst>
          </p:cNvPr>
          <p:cNvSpPr>
            <a:spLocks noGrp="1"/>
          </p:cNvSpPr>
          <p:nvPr>
            <p:ph type="title"/>
          </p:nvPr>
        </p:nvSpPr>
        <p:spPr/>
        <p:txBody>
          <a:bodyPr/>
          <a:lstStyle/>
          <a:p>
            <a:r>
              <a:rPr lang="en-GB"/>
              <a:t>Key roles – centre coordinator and supervisor</a:t>
            </a:r>
          </a:p>
        </p:txBody>
      </p:sp>
      <p:sp>
        <p:nvSpPr>
          <p:cNvPr id="3" name="Footer Placeholder 2">
            <a:extLst>
              <a:ext uri="{FF2B5EF4-FFF2-40B4-BE49-F238E27FC236}">
                <a16:creationId xmlns:a16="http://schemas.microsoft.com/office/drawing/2014/main" id="{C52E57E9-6762-4D2F-8315-704797C230AC}"/>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C9C35E82-3CE6-4D97-9F81-F536BCFC0DBE}"/>
              </a:ext>
            </a:extLst>
          </p:cNvPr>
          <p:cNvSpPr>
            <a:spLocks noGrp="1"/>
          </p:cNvSpPr>
          <p:nvPr>
            <p:ph type="sldNum" sz="quarter" idx="12"/>
          </p:nvPr>
        </p:nvSpPr>
        <p:spPr/>
        <p:txBody>
          <a:bodyPr/>
          <a:lstStyle/>
          <a:p>
            <a:fld id="{39C6B835-EB63-4AE7-9628-740A286606E4}" type="slidenum">
              <a:rPr lang="en-GB" smtClean="0"/>
              <a:t>7</a:t>
            </a:fld>
            <a:endParaRPr lang="en-GB"/>
          </a:p>
        </p:txBody>
      </p:sp>
      <p:sp>
        <p:nvSpPr>
          <p:cNvPr id="5" name="Content Placeholder 4">
            <a:extLst>
              <a:ext uri="{FF2B5EF4-FFF2-40B4-BE49-F238E27FC236}">
                <a16:creationId xmlns:a16="http://schemas.microsoft.com/office/drawing/2014/main" id="{7C7ABDFF-BCC6-4BA1-9FD2-2664BA356982}"/>
              </a:ext>
            </a:extLst>
          </p:cNvPr>
          <p:cNvSpPr>
            <a:spLocks noGrp="1"/>
          </p:cNvSpPr>
          <p:nvPr>
            <p:ph idx="1"/>
          </p:nvPr>
        </p:nvSpPr>
        <p:spPr/>
        <p:txBody>
          <a:bodyPr>
            <a:normAutofit/>
          </a:bodyPr>
          <a:lstStyle/>
          <a:p>
            <a:r>
              <a:rPr lang="en-GB"/>
              <a:t>Coordinator</a:t>
            </a:r>
          </a:p>
          <a:p>
            <a:pPr lvl="3"/>
            <a:r>
              <a:rPr lang="en-GB" sz="1800"/>
              <a:t>Responsible for all EPQ submissions from the centre</a:t>
            </a:r>
          </a:p>
          <a:p>
            <a:pPr lvl="3"/>
            <a:r>
              <a:rPr lang="en-GB" sz="1800"/>
              <a:t>Ensure staff understanding of the EPQ and the centre’s policies and procedures</a:t>
            </a:r>
          </a:p>
          <a:p>
            <a:pPr lvl="3"/>
            <a:r>
              <a:rPr lang="en-GB" sz="1800"/>
              <a:t>Plan and manage the taught element  </a:t>
            </a:r>
          </a:p>
          <a:p>
            <a:pPr lvl="3"/>
            <a:r>
              <a:rPr lang="en-GB" sz="1800"/>
              <a:t>Project proposal approval and checking for dual accreditation</a:t>
            </a:r>
          </a:p>
          <a:p>
            <a:pPr lvl="3"/>
            <a:r>
              <a:rPr lang="en-GB" sz="1800"/>
              <a:t>Can supervise if required/desired </a:t>
            </a:r>
          </a:p>
          <a:p>
            <a:pPr lvl="3"/>
            <a:r>
              <a:rPr lang="en-GB" sz="1800"/>
              <a:t>Standardise supervisors prior to marking </a:t>
            </a:r>
          </a:p>
          <a:p>
            <a:pPr lvl="3"/>
            <a:r>
              <a:rPr lang="en-GB" sz="1800"/>
              <a:t>Moderate the cohort</a:t>
            </a:r>
          </a:p>
          <a:p>
            <a:pPr lvl="3"/>
            <a:r>
              <a:rPr lang="en-GB" sz="1800"/>
              <a:t>Ensure adherence to </a:t>
            </a:r>
            <a:r>
              <a:rPr lang="en-GB" sz="1800">
                <a:solidFill>
                  <a:schemeClr val="accent3">
                    <a:lumMod val="50000"/>
                  </a:schemeClr>
                </a:solidFill>
                <a:hlinkClick r:id="rId3">
                  <a:extLst>
                    <a:ext uri="{A12FA001-AC4F-418D-AE19-62706E023703}">
                      <ahyp:hlinkClr xmlns:ahyp="http://schemas.microsoft.com/office/drawing/2018/hyperlinkcolor" val="tx"/>
                    </a:ext>
                  </a:extLst>
                </a:hlinkClick>
              </a:rPr>
              <a:t>JCQ regulations for coursework</a:t>
            </a:r>
            <a:endParaRPr lang="en-GB" sz="1800">
              <a:solidFill>
                <a:schemeClr val="accent3">
                  <a:lumMod val="50000"/>
                </a:schemeClr>
              </a:solidFill>
            </a:endParaRPr>
          </a:p>
          <a:p>
            <a:endParaRPr lang="en-GB"/>
          </a:p>
        </p:txBody>
      </p:sp>
      <p:sp>
        <p:nvSpPr>
          <p:cNvPr id="6" name="Content Placeholder 5">
            <a:extLst>
              <a:ext uri="{FF2B5EF4-FFF2-40B4-BE49-F238E27FC236}">
                <a16:creationId xmlns:a16="http://schemas.microsoft.com/office/drawing/2014/main" id="{7174289D-459F-4D55-8EBA-7003CEBA7A4E}"/>
              </a:ext>
            </a:extLst>
          </p:cNvPr>
          <p:cNvSpPr>
            <a:spLocks noGrp="1"/>
          </p:cNvSpPr>
          <p:nvPr>
            <p:ph idx="13"/>
          </p:nvPr>
        </p:nvSpPr>
        <p:spPr/>
        <p:txBody>
          <a:bodyPr>
            <a:normAutofit lnSpcReduction="10000"/>
          </a:bodyPr>
          <a:lstStyle/>
          <a:p>
            <a:r>
              <a:rPr lang="en-GB"/>
              <a:t>Supervisor </a:t>
            </a:r>
          </a:p>
          <a:p>
            <a:pPr lvl="3"/>
            <a:r>
              <a:rPr lang="en-GB" sz="1800"/>
              <a:t>Allocated to each student</a:t>
            </a:r>
          </a:p>
          <a:p>
            <a:pPr lvl="3"/>
            <a:r>
              <a:rPr lang="en-GB" sz="1800"/>
              <a:t>Meet with each student – initial ideas, project planning, mid project review, product review and presentation </a:t>
            </a:r>
          </a:p>
          <a:p>
            <a:pPr lvl="3"/>
            <a:r>
              <a:rPr lang="en-GB" sz="1800"/>
              <a:t>Agree the student’s working title and proposal </a:t>
            </a:r>
          </a:p>
          <a:p>
            <a:pPr lvl="3"/>
            <a:r>
              <a:rPr lang="en-GB" sz="1800"/>
              <a:t>Mark the project applying assessment objectives </a:t>
            </a:r>
          </a:p>
          <a:p>
            <a:pPr lvl="3"/>
            <a:r>
              <a:rPr lang="en-GB" sz="1800"/>
              <a:t>Confirm that a presentation took place and provide a record of the questioning</a:t>
            </a:r>
          </a:p>
          <a:p>
            <a:pPr lvl="3"/>
            <a:r>
              <a:rPr lang="en-GB" sz="1800"/>
              <a:t>Endorse each Production Log and Assessment Record by signing the appropriate sections </a:t>
            </a:r>
          </a:p>
          <a:p>
            <a:pPr lvl="3"/>
            <a:r>
              <a:rPr lang="en-GB" sz="1800"/>
              <a:t>Confirm that no dual accreditation has taken place</a:t>
            </a:r>
          </a:p>
          <a:p>
            <a:endParaRPr lang="en-GB"/>
          </a:p>
        </p:txBody>
      </p:sp>
    </p:spTree>
    <p:extLst>
      <p:ext uri="{BB962C8B-B14F-4D97-AF65-F5344CB8AC3E}">
        <p14:creationId xmlns:p14="http://schemas.microsoft.com/office/powerpoint/2010/main" val="221001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8</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Where their journey starts – what’s in a Project?</a:t>
            </a:r>
          </a:p>
        </p:txBody>
      </p:sp>
      <p:pic>
        <p:nvPicPr>
          <p:cNvPr id="10" name="Picture 9">
            <a:extLst>
              <a:ext uri="{FF2B5EF4-FFF2-40B4-BE49-F238E27FC236}">
                <a16:creationId xmlns:a16="http://schemas.microsoft.com/office/drawing/2014/main" id="{CC8C7F4C-49E0-4323-8454-283048F9CE32}"/>
              </a:ext>
            </a:extLst>
          </p:cNvPr>
          <p:cNvPicPr>
            <a:picLocks noChangeAspect="1"/>
          </p:cNvPicPr>
          <p:nvPr/>
        </p:nvPicPr>
        <p:blipFill>
          <a:blip r:embed="rId3"/>
          <a:stretch>
            <a:fillRect/>
          </a:stretch>
        </p:blipFill>
        <p:spPr>
          <a:xfrm>
            <a:off x="550800" y="1962000"/>
            <a:ext cx="9586782" cy="3663830"/>
          </a:xfrm>
          <a:prstGeom prst="rect">
            <a:avLst/>
          </a:prstGeom>
        </p:spPr>
      </p:pic>
    </p:spTree>
    <p:extLst>
      <p:ext uri="{BB962C8B-B14F-4D97-AF65-F5344CB8AC3E}">
        <p14:creationId xmlns:p14="http://schemas.microsoft.com/office/powerpoint/2010/main" val="319320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rmAutofit/>
          </a:bodyPr>
          <a:lstStyle/>
          <a:p>
            <a:r>
              <a:rPr lang="en-US"/>
              <a:t>The production log is an ongoing record of the project’s progress</a:t>
            </a:r>
            <a:br>
              <a:rPr lang="en-US">
                <a:solidFill>
                  <a:schemeClr val="tx1"/>
                </a:solidFill>
              </a:rPr>
            </a:br>
            <a:endParaRPr lang="en-US"/>
          </a:p>
          <a:p>
            <a:r>
              <a:rPr lang="en-US"/>
              <a:t>The production log records:</a:t>
            </a:r>
          </a:p>
          <a:p>
            <a:pPr lvl="3">
              <a:buClr>
                <a:schemeClr val="tx1"/>
              </a:buClr>
            </a:pPr>
            <a:r>
              <a:rPr lang="en-US" sz="1800">
                <a:solidFill>
                  <a:schemeClr val="tx1"/>
                </a:solidFill>
              </a:rPr>
              <a:t>the initial ideas, project proposal recommendation and approval</a:t>
            </a:r>
          </a:p>
          <a:p>
            <a:pPr lvl="3">
              <a:buClr>
                <a:schemeClr val="tx1"/>
              </a:buClr>
            </a:pPr>
            <a:r>
              <a:rPr lang="en-US" sz="1800">
                <a:solidFill>
                  <a:schemeClr val="tx1"/>
                </a:solidFill>
              </a:rPr>
              <a:t>meetings between supervisor and student </a:t>
            </a:r>
          </a:p>
          <a:p>
            <a:pPr lvl="3">
              <a:buClr>
                <a:schemeClr val="tx1"/>
              </a:buClr>
            </a:pPr>
            <a:r>
              <a:rPr lang="en-US" sz="1800">
                <a:solidFill>
                  <a:schemeClr val="tx1"/>
                </a:solidFill>
              </a:rPr>
              <a:t>project planning, progress and decision making </a:t>
            </a:r>
          </a:p>
          <a:p>
            <a:pPr lvl="3">
              <a:buClr>
                <a:schemeClr val="tx1"/>
              </a:buClr>
            </a:pPr>
            <a:r>
              <a:rPr lang="en-US" sz="1800">
                <a:solidFill>
                  <a:schemeClr val="tx1"/>
                </a:solidFill>
              </a:rPr>
              <a:t>development of your students’ projects from the initial ideas to summary and refection</a:t>
            </a:r>
          </a:p>
          <a:p>
            <a:pPr lvl="3">
              <a:buClr>
                <a:schemeClr val="tx1"/>
              </a:buClr>
            </a:pPr>
            <a:r>
              <a:rPr lang="en-US" sz="1800">
                <a:solidFill>
                  <a:schemeClr val="tx1"/>
                </a:solidFill>
              </a:rPr>
              <a:t>the live presentation and Q and A</a:t>
            </a:r>
          </a:p>
          <a:p>
            <a:pPr lvl="3">
              <a:buClr>
                <a:schemeClr val="tx1"/>
              </a:buClr>
            </a:pPr>
            <a:r>
              <a:rPr lang="en-US" sz="1800">
                <a:solidFill>
                  <a:schemeClr val="tx1"/>
                </a:solidFill>
              </a:rPr>
              <a:t>supervisor marking. </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9</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a:t>Logging progress and achievements</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AQA and its licensors. All rights reserved.</a:t>
            </a:r>
          </a:p>
        </p:txBody>
      </p:sp>
    </p:spTree>
    <p:extLst>
      <p:ext uri="{BB962C8B-B14F-4D97-AF65-F5344CB8AC3E}">
        <p14:creationId xmlns:p14="http://schemas.microsoft.com/office/powerpoint/2010/main" val="355906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Bef>
            <a:spcPts val="200"/>
          </a:spcBef>
          <a:spcAft>
            <a:spcPts val="200"/>
          </a:spcAft>
          <a:defRPr sz="1400" dirty="0" err="1" smtClean="0"/>
        </a:defPPr>
      </a:lstStyle>
    </a:txDef>
  </a:objectDefaults>
  <a:extraClrSchemeLst/>
  <a:extLst>
    <a:ext uri="{05A4C25C-085E-4340-85A3-A5531E510DB2}">
      <thm15:themeFamily xmlns:thm15="http://schemas.microsoft.com/office/thememl/2012/main" name="AQA_Corporate PPT Template_v02.pptx" id="{FA8B8D9F-4DE5-4B18-89E5-606CCF07E733}" vid="{6C41AA77-A636-4EB8-86C0-A4E237544A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af63a6-8159-4531-922f-8d695af1915f" xsi:nil="true"/>
    <lcf76f155ced4ddcb4097134ff3c332f xmlns="70746f9f-6e55-42d4-8dd6-8ff9886c7e2c">
      <Terms xmlns="http://schemas.microsoft.com/office/infopath/2007/PartnerControls"/>
    </lcf76f155ced4ddcb4097134ff3c332f>
    <SharedWithUsers xmlns="ddeac1e3-59cd-4ce5-99a1-ddf3198cb1fb">
      <UserInfo>
        <DisplayName>McHugh, Leigh</DisplayName>
        <AccountId>119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7B3618EB24D54A85A0F54C3CD4894B" ma:contentTypeVersion="13" ma:contentTypeDescription="Create a new document." ma:contentTypeScope="" ma:versionID="d9e3e3bc3b4e982b0d99ad3ad0040fed">
  <xsd:schema xmlns:xsd="http://www.w3.org/2001/XMLSchema" xmlns:xs="http://www.w3.org/2001/XMLSchema" xmlns:p="http://schemas.microsoft.com/office/2006/metadata/properties" xmlns:ns2="70746f9f-6e55-42d4-8dd6-8ff9886c7e2c" xmlns:ns3="ddeac1e3-59cd-4ce5-99a1-ddf3198cb1fb" xmlns:ns4="7baf63a6-8159-4531-922f-8d695af1915f" targetNamespace="http://schemas.microsoft.com/office/2006/metadata/properties" ma:root="true" ma:fieldsID="ac3157e767831cf3ca5781a3c099880b" ns2:_="" ns3:_="" ns4:_="">
    <xsd:import namespace="70746f9f-6e55-42d4-8dd6-8ff9886c7e2c"/>
    <xsd:import namespace="ddeac1e3-59cd-4ce5-99a1-ddf3198cb1fb"/>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46f9f-6e55-42d4-8dd6-8ff9886c7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eac1e3-59cd-4ce5-99a1-ddf3198cb1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31b909d-f0c0-44fc-a559-101384bb6e36}" ma:internalName="TaxCatchAll" ma:showField="CatchAllData" ma:web="ddeac1e3-59cd-4ce5-99a1-ddf3198cb1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45CC86-0B7D-427E-A7C7-AB0A39590543}">
  <ds:schemaRefs>
    <ds:schemaRef ds:uri="70746f9f-6e55-42d4-8dd6-8ff9886c7e2c"/>
    <ds:schemaRef ds:uri="7baf63a6-8159-4531-922f-8d695af1915f"/>
    <ds:schemaRef ds:uri="ddeac1e3-59cd-4ce5-99a1-ddf3198cb1f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35CB72-D498-4B7A-8737-0C84F74E06C6}">
  <ds:schemaRefs>
    <ds:schemaRef ds:uri="http://schemas.microsoft.com/sharepoint/v3/contenttype/forms"/>
  </ds:schemaRefs>
</ds:datastoreItem>
</file>

<file path=customXml/itemProps3.xml><?xml version="1.0" encoding="utf-8"?>
<ds:datastoreItem xmlns:ds="http://schemas.openxmlformats.org/officeDocument/2006/customXml" ds:itemID="{B190D505-21B7-4E0C-ADEE-C06CE2ABFC2C}">
  <ds:schemaRefs>
    <ds:schemaRef ds:uri="70746f9f-6e55-42d4-8dd6-8ff9886c7e2c"/>
    <ds:schemaRef ds:uri="7baf63a6-8159-4531-922f-8d695af1915f"/>
    <ds:schemaRef ds:uri="ddeac1e3-59cd-4ce5-99a1-ddf3198cb1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AQA_Corporate PPT Template_v02 (1)</Template>
  <TotalTime>0</TotalTime>
  <Words>6048</Words>
  <Application>Microsoft Office PowerPoint</Application>
  <PresentationFormat>Widescreen</PresentationFormat>
  <Paragraphs>550</Paragraphs>
  <Slides>38</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Calibri</vt:lpstr>
      <vt:lpstr>AQA Chevin Pro Light</vt:lpstr>
      <vt:lpstr>Source Sans Pro Semibold</vt:lpstr>
      <vt:lpstr>Source Sans Pro Black</vt:lpstr>
      <vt:lpstr>Arial</vt:lpstr>
      <vt:lpstr>AQA Chevin Pro DemiBold</vt:lpstr>
      <vt:lpstr>Source Sans Pro</vt:lpstr>
      <vt:lpstr>AQA Corporate</vt:lpstr>
      <vt:lpstr>Stand out from the crowd with an EPQ</vt:lpstr>
      <vt:lpstr>What is an EPQ?</vt:lpstr>
      <vt:lpstr>The philosophy of Project Qualifications</vt:lpstr>
      <vt:lpstr>Foundation, Higher and Extended Projects</vt:lpstr>
      <vt:lpstr>Guided learning (30 hours taught skills)</vt:lpstr>
      <vt:lpstr>Independent learning</vt:lpstr>
      <vt:lpstr>Key roles – centre coordinator and supervisor</vt:lpstr>
      <vt:lpstr>Where their journey starts – what’s in a Project?</vt:lpstr>
      <vt:lpstr>Logging progress and achievements</vt:lpstr>
      <vt:lpstr>The project product (EPQ)</vt:lpstr>
      <vt:lpstr>Discovering true passions</vt:lpstr>
      <vt:lpstr>Benefits of Projects Qualifications</vt:lpstr>
      <vt:lpstr>Why are Project Qualifications important?</vt:lpstr>
      <vt:lpstr>Smooth progression through Project Qualifications</vt:lpstr>
      <vt:lpstr>Bridging to the next stage with HPQ</vt:lpstr>
      <vt:lpstr>Bridging to the next stage with EPQ</vt:lpstr>
      <vt:lpstr>What EPQ can do for your students’ academic success</vt:lpstr>
      <vt:lpstr>EPQ, social mobility and higher future attainment</vt:lpstr>
      <vt:lpstr>How projects can help your students in the workplace</vt:lpstr>
      <vt:lpstr>Benefits of offering Project Qualifications</vt:lpstr>
      <vt:lpstr>Tips for a successful EPQ programme</vt:lpstr>
      <vt:lpstr>Great project programmes</vt:lpstr>
      <vt:lpstr>Great project programmes (cont...)</vt:lpstr>
      <vt:lpstr>Assessing the Potential of a Proposal</vt:lpstr>
      <vt:lpstr>Dual Accreditation </vt:lpstr>
      <vt:lpstr>Approving Artefacts</vt:lpstr>
      <vt:lpstr>Artefacts Vs 5000 word product</vt:lpstr>
      <vt:lpstr>Artefacts</vt:lpstr>
      <vt:lpstr>5000 word product</vt:lpstr>
      <vt:lpstr>Resources</vt:lpstr>
      <vt:lpstr>Training and networking </vt:lpstr>
      <vt:lpstr>How can Project Q support you in delivering projects?</vt:lpstr>
      <vt:lpstr>Project Q</vt:lpstr>
      <vt:lpstr>Features and benefits of Project Q</vt:lpstr>
      <vt:lpstr>Project Q</vt:lpstr>
      <vt:lpstr>PowerPoint Presentation</vt:lpstr>
      <vt:lpstr>Get in touch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levels</dc:title>
  <dc:creator>Crumpton, Rebecca</dc:creator>
  <cp:lastModifiedBy>Maddie Stoodley</cp:lastModifiedBy>
  <cp:revision>2</cp:revision>
  <dcterms:created xsi:type="dcterms:W3CDTF">2023-07-04T10:47:27Z</dcterms:created>
  <dcterms:modified xsi:type="dcterms:W3CDTF">2023-07-18T08:30:44Z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0x010100B67B3618EB24D54A85A0F54C3CD4894B</vt:lpwstr>
  </property>
  <property fmtid="{D5CDD505-2E9C-101B-9397-08002B2CF9AE}" pid="3" name="MediaServiceImageTags">
    <vt:lpwstr/>
  </property>
</Properties>
</file>