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27"/>
  </p:notesMasterIdLst>
  <p:handoutMasterIdLst>
    <p:handoutMasterId r:id="rId28"/>
  </p:handoutMasterIdLst>
  <p:sldIdLst>
    <p:sldId id="289" r:id="rId5"/>
    <p:sldId id="300" r:id="rId6"/>
    <p:sldId id="278" r:id="rId7"/>
    <p:sldId id="284" r:id="rId8"/>
    <p:sldId id="320" r:id="rId9"/>
    <p:sldId id="301" r:id="rId10"/>
    <p:sldId id="321" r:id="rId11"/>
    <p:sldId id="308" r:id="rId12"/>
    <p:sldId id="317" r:id="rId13"/>
    <p:sldId id="318" r:id="rId14"/>
    <p:sldId id="307" r:id="rId15"/>
    <p:sldId id="302" r:id="rId16"/>
    <p:sldId id="310" r:id="rId17"/>
    <p:sldId id="316" r:id="rId18"/>
    <p:sldId id="303" r:id="rId19"/>
    <p:sldId id="311" r:id="rId20"/>
    <p:sldId id="312" r:id="rId21"/>
    <p:sldId id="313" r:id="rId22"/>
    <p:sldId id="322" r:id="rId23"/>
    <p:sldId id="305" r:id="rId24"/>
    <p:sldId id="306" r:id="rId25"/>
    <p:sldId id="319" r:id="rId26"/>
  </p:sldIdLst>
  <p:sldSz cx="12188825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A21"/>
    <a:srgbClr val="0094DB"/>
    <a:srgbClr val="EB4F38"/>
    <a:srgbClr val="40AE67"/>
    <a:srgbClr val="33B8BA"/>
    <a:srgbClr val="F5A8BD"/>
    <a:srgbClr val="555E6B"/>
    <a:srgbClr val="389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2A510-BBE8-47CA-A5DB-E6A5D30AE843}" v="5" dt="2023-07-07T13:17:55.187"/>
    <p1510:client id="{C0C5237C-3CA4-4C58-8E85-53BCCEA2AC8F}" v="203" dt="2023-07-07T12:58:36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38"/>
    <p:restoredTop sz="96327" autoAdjust="0"/>
  </p:normalViewPr>
  <p:slideViewPr>
    <p:cSldViewPr showGuides="1">
      <p:cViewPr varScale="1">
        <p:scale>
          <a:sx n="65" d="100"/>
          <a:sy n="65" d="100"/>
        </p:scale>
        <p:origin x="72" y="88"/>
      </p:cViewPr>
      <p:guideLst>
        <p:guide orient="horz" pos="2160"/>
        <p:guide pos="3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D2D359-F79C-45E1-A73E-9C850141A9DB}" type="datetime1">
              <a:rPr lang="en-GB" smtClean="0"/>
              <a:t>18/07/2023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7D4547-CE67-4CF8-B508-60980E6239CD}" type="datetime1">
              <a:rPr lang="en-GB" noProof="0" smtClean="0"/>
              <a:t>18/07/2023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C5F7D-72C1-42B2-804B-737AFBAC661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30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511162"/>
            <a:ext cx="8928992" cy="25164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7B97EC04-E12B-7943-A228-F86A9CC205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00" y="2588400"/>
            <a:ext cx="1123200" cy="100800"/>
          </a:xfrm>
          <a:solidFill>
            <a:srgbClr val="0094DB"/>
          </a:solidFill>
        </p:spPr>
        <p:txBody>
          <a:bodyPr/>
          <a:lstStyle>
            <a:lvl1pPr marL="4572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62000"/>
            <a:ext cx="8686801" cy="10668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812" y="1552416"/>
            <a:ext cx="8686801" cy="4191000"/>
          </a:xfrm>
          <a:prstGeom prst="rect">
            <a:avLst/>
          </a:prstGeo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07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  <a:prstGeom prst="rect">
            <a:avLst/>
          </a:prstGeom>
        </p:spPr>
        <p:txBody>
          <a:bodyPr vert="eaVert" rtlCol="0" anchor="ctr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  <a:prstGeom prst="rect">
            <a:avLst/>
          </a:prstGeo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68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2" y="1552416"/>
            <a:ext cx="8686801" cy="4191000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0B1B46-72BB-2F4D-B18B-7DE6872A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620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2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4B52E-7323-A746-8BAC-BAD9EDF46C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000" y="3015534"/>
            <a:ext cx="6120878" cy="26457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9B7068-B074-CE42-ABFE-3EE1AEA8F6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4" y="6381750"/>
            <a:ext cx="5112965" cy="287338"/>
          </a:xfrm>
        </p:spPr>
        <p:txBody>
          <a:bodyPr anchor="ctr">
            <a:normAutofit/>
          </a:bodyPr>
          <a:lstStyle>
            <a:lvl1pPr marL="45720" indent="0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1F378E80-7892-B445-A6F1-0F38E96772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00" y="2588400"/>
            <a:ext cx="1123200" cy="100800"/>
          </a:xfrm>
          <a:solidFill>
            <a:srgbClr val="F5A8BD"/>
          </a:solidFill>
        </p:spPr>
        <p:txBody>
          <a:bodyPr/>
          <a:lstStyle>
            <a:lvl1pPr marL="4572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89D1C7F-A192-B245-A9C6-32FB796438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980728"/>
            <a:ext cx="4870356" cy="160767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43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113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60997"/>
            <a:ext cx="4294291" cy="1522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sz="2800"/>
            </a:lvl1pPr>
          </a:lstStyle>
          <a:p>
            <a:pPr rt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sub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8A1ED66-D9C6-E343-B119-49844847F9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203218"/>
            <a:ext cx="6120878" cy="2645713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>
              <a:lnSpc>
                <a:spcPct val="100000"/>
              </a:lnSpc>
              <a:buNone/>
              <a:defRPr sz="1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 marL="777240" indent="0">
              <a:lnSpc>
                <a:spcPct val="100000"/>
              </a:lnSpc>
              <a:buNone/>
              <a:defRPr sz="18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 dirty="0"/>
              <a:t>Edit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7FFEF18-4AE0-D044-AF8F-96145EDEEC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4" y="6381750"/>
            <a:ext cx="5112965" cy="287338"/>
          </a:xfrm>
        </p:spPr>
        <p:txBody>
          <a:bodyPr anchor="ctr">
            <a:normAutofit/>
          </a:bodyPr>
          <a:lstStyle>
            <a:lvl1pPr marL="45720" indent="0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1CAD3585-5AF4-2944-8119-021EAD35BF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00" y="1772816"/>
            <a:ext cx="864000" cy="72000"/>
          </a:xfrm>
          <a:solidFill>
            <a:srgbClr val="0094DB"/>
          </a:solidFill>
        </p:spPr>
        <p:txBody>
          <a:bodyPr/>
          <a:lstStyle>
            <a:lvl1pPr marL="4572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E59A6CF-068B-3D44-8052-78084591A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1983797"/>
            <a:ext cx="6120878" cy="2645713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>
              <a:lnSpc>
                <a:spcPct val="100000"/>
              </a:lnSpc>
              <a:buNone/>
              <a:defRPr sz="32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 marL="777240" indent="0">
              <a:lnSpc>
                <a:spcPct val="100000"/>
              </a:lnSpc>
              <a:buNone/>
              <a:defRPr sz="18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 dirty="0"/>
              <a:t>Edit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D1A404-6ABE-174D-880B-9DC495DFF9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336389"/>
            <a:ext cx="5473080" cy="1655832"/>
          </a:xfrm>
        </p:spPr>
        <p:txBody>
          <a:bodyPr anchor="ctr">
            <a:normAutofit/>
          </a:bodyPr>
          <a:lstStyle>
            <a:lvl1pPr marL="45720" indent="0" algn="l">
              <a:buNone/>
              <a:defRPr sz="28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C45BB2E-639F-5F48-8290-C79A537F3C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4" y="6381750"/>
            <a:ext cx="5112965" cy="287338"/>
          </a:xfrm>
        </p:spPr>
        <p:txBody>
          <a:bodyPr anchor="ctr">
            <a:normAutofit/>
          </a:bodyPr>
          <a:lstStyle>
            <a:lvl1pPr marL="45720" indent="0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626D0FA-CF2C-004D-BC27-9A2BA775B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00" y="1556791"/>
            <a:ext cx="864000" cy="72000"/>
          </a:xfrm>
          <a:solidFill>
            <a:srgbClr val="FABA21"/>
          </a:solidFill>
        </p:spPr>
        <p:txBody>
          <a:bodyPr/>
          <a:lstStyle>
            <a:lvl1pPr marL="4572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62000"/>
            <a:ext cx="8686801" cy="10668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28800"/>
            <a:ext cx="4251960" cy="4191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281" y="1828800"/>
            <a:ext cx="4251960" cy="4191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4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62000"/>
            <a:ext cx="8686801" cy="1066800"/>
          </a:xfrm>
          <a:prstGeom prst="rect">
            <a:avLst/>
          </a:prstGeom>
        </p:spPr>
        <p:txBody>
          <a:bodyPr rtlCol="0" anchor="ctr"/>
          <a:lstStyle>
            <a:lvl1pPr>
              <a:defRPr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28799"/>
            <a:ext cx="4251960" cy="68580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90800"/>
            <a:ext cx="4251960" cy="3429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0000" y="1828799"/>
            <a:ext cx="4251960" cy="68580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0000" y="2590800"/>
            <a:ext cx="4251960" cy="3429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26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33400"/>
            <a:ext cx="4114800" cy="152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1" y="533400"/>
            <a:ext cx="5638801" cy="5486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209800"/>
            <a:ext cx="4114800" cy="3810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2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33400"/>
            <a:ext cx="4114800" cy="15240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02472" y="0"/>
            <a:ext cx="6670477" cy="6957392"/>
          </a:xfrm>
          <a:prstGeom prst="rect">
            <a:avLst/>
          </a:prstGeom>
          <a:ln w="50800">
            <a:noFill/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209800"/>
            <a:ext cx="4114800" cy="3810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1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EF22046-0CDF-D541-B180-5CD01941979B}"/>
              </a:ext>
            </a:extLst>
          </p:cNvPr>
          <p:cNvSpPr/>
          <p:nvPr userDrawn="1"/>
        </p:nvSpPr>
        <p:spPr>
          <a:xfrm>
            <a:off x="-21386" y="0"/>
            <a:ext cx="12210211" cy="6957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Sulis Head">
            <a:extLst>
              <a:ext uri="{FF2B5EF4-FFF2-40B4-BE49-F238E27FC236}">
                <a16:creationId xmlns:a16="http://schemas.microsoft.com/office/drawing/2014/main" id="{DF51CF94-E447-FE42-9E52-16E513E14D5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46940" y="5733256"/>
            <a:ext cx="952969" cy="9500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62000"/>
            <a:ext cx="8686801" cy="10668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28800"/>
            <a:ext cx="8686801" cy="4191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7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4" r:id="rId3"/>
    <p:sldLayoutId id="2147483715" r:id="rId4"/>
    <p:sldLayoutId id="2147483711" r:id="rId5"/>
    <p:sldLayoutId id="2147483712" r:id="rId6"/>
    <p:sldLayoutId id="2147483713" r:id="rId7"/>
    <p:sldLayoutId id="2147483716" r:id="rId8"/>
    <p:sldLayoutId id="2147483717" r:id="rId9"/>
    <p:sldLayoutId id="2147483718" r:id="rId10"/>
    <p:sldLayoutId id="2147483719" r:id="rId11"/>
    <p:sldLayoutId id="2147483650" r:id="rId12"/>
    <p:sldLayoutId id="214748372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1"/>
        </a:buClr>
        <a:buSzPct val="80000"/>
        <a:buFont typeface="Arial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80000"/>
        <a:buFont typeface="Arial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80000"/>
        <a:buFont typeface="Arial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80000"/>
        <a:buFont typeface="Arial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80000"/>
        <a:buFont typeface="Arial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th.ac.uk/campaigns/access-to-bath/" TargetMode="External"/><Relationship Id="rId2" Type="http://schemas.openxmlformats.org/officeDocument/2006/relationships/hyperlink" Target="https://www.bath.ac.uk/campaigns/transition-toolkit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blogs.bath.ac.uk/students/" TargetMode="External"/><Relationship Id="rId4" Type="http://schemas.openxmlformats.org/officeDocument/2006/relationships/hyperlink" Target="https://www.bath.ac.uk/topics/outreach-resource-hub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open.ac.uk/browse/study-skills" TargetMode="External"/><Relationship Id="rId2" Type="http://schemas.openxmlformats.org/officeDocument/2006/relationships/hyperlink" Target="https://www.pearson.com/en-gb/highered-students/online-learning-units.html?utm_source=transitionunits&amp;utm_medium=display&amp;utm_campaign=GBHEGS0821OLU2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tudentminds.org.uk/transitionintouniversity.html" TargetMode="External"/><Relationship Id="rId5" Type="http://schemas.openxmlformats.org/officeDocument/2006/relationships/hyperlink" Target="https://www.qub.ac.uk/elearning/transition-skills/" TargetMode="External"/><Relationship Id="rId4" Type="http://schemas.openxmlformats.org/officeDocument/2006/relationships/hyperlink" Target="https://www.ole.bris.ac.uk/bbcswebdav/courses/Study_Skills/upgrade-to-university/index.html#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041069-8A93-42F0-9CD2-76D28655E4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rgbClr val="FABA21"/>
          </a:solidFill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8B0A7C-F670-47A6-BA72-CC476422E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980728"/>
            <a:ext cx="9118828" cy="1607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dirty="0"/>
              <a:t>Transition to Higher Education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BF3591-1CFF-4EE8-A799-DE4FF4736CE4}"/>
              </a:ext>
            </a:extLst>
          </p:cNvPr>
          <p:cNvSpPr txBox="1">
            <a:spLocks/>
          </p:cNvSpPr>
          <p:nvPr/>
        </p:nvSpPr>
        <p:spPr>
          <a:xfrm>
            <a:off x="720000" y="6453336"/>
            <a:ext cx="5112965" cy="287338"/>
          </a:xfrm>
          <a:prstGeom prst="rect">
            <a:avLst/>
          </a:prstGeom>
        </p:spPr>
        <p:txBody>
          <a:bodyPr vert="horz" lIns="0" tIns="45720" rIns="91440" bIns="45720" rtlCol="0" anchor="ctr">
            <a:normAutofit lnSpcReduction="10000"/>
          </a:bodyPr>
          <a:lstStyle>
            <a:lvl1pPr marL="4572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bg1"/>
              </a:buClr>
              <a:buSzPct val="80000"/>
              <a:buFont typeface="Arial" pitchFamily="34" charset="0"/>
              <a:buNone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Daniel Winwood – Skills Development Manager</a:t>
            </a:r>
          </a:p>
        </p:txBody>
      </p:sp>
    </p:spTree>
    <p:extLst>
      <p:ext uri="{BB962C8B-B14F-4D97-AF65-F5344CB8AC3E}">
        <p14:creationId xmlns:p14="http://schemas.microsoft.com/office/powerpoint/2010/main" val="26874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6367B9-CE9F-4ED0-907E-125E7C4A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to Bath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A3A63-F727-4E02-AD9D-74104344F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1552416"/>
            <a:ext cx="10657184" cy="41910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Subjects covered: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GB" dirty="0"/>
              <a:t>Getting ready to go to university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GB" dirty="0"/>
              <a:t>Arriving at university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GB" dirty="0"/>
              <a:t>Welcome and Freshers’ Week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GB" dirty="0"/>
              <a:t>Starting your course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GB" dirty="0"/>
              <a:t>Academic skills at university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GB" dirty="0"/>
              <a:t>Other key skills at university</a:t>
            </a:r>
          </a:p>
          <a:p>
            <a:pPr lvl="1"/>
            <a:endParaRPr lang="en-GB" dirty="0"/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73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B0F516-7869-4613-A0B6-CC42C5030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588" y="796586"/>
            <a:ext cx="10019647" cy="4696544"/>
          </a:xfrm>
        </p:spPr>
      </p:pic>
    </p:spTree>
    <p:extLst>
      <p:ext uri="{BB962C8B-B14F-4D97-AF65-F5344CB8AC3E}">
        <p14:creationId xmlns:p14="http://schemas.microsoft.com/office/powerpoint/2010/main" val="17900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41B744E-909F-4BE2-8B6C-E2627C5EF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950" y="738735"/>
            <a:ext cx="9982923" cy="4793702"/>
          </a:xfrm>
        </p:spPr>
      </p:pic>
    </p:spTree>
    <p:extLst>
      <p:ext uri="{BB962C8B-B14F-4D97-AF65-F5344CB8AC3E}">
        <p14:creationId xmlns:p14="http://schemas.microsoft.com/office/powerpoint/2010/main" val="12404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111ABD-742A-4300-9196-21E819F2B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85330"/>
              </p:ext>
            </p:extLst>
          </p:nvPr>
        </p:nvGraphicFramePr>
        <p:xfrm>
          <a:off x="2067902" y="656693"/>
          <a:ext cx="8053020" cy="55446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3957">
                  <a:extLst>
                    <a:ext uri="{9D8B030D-6E8A-4147-A177-3AD203B41FA5}">
                      <a16:colId xmlns:a16="http://schemas.microsoft.com/office/drawing/2014/main" val="3500442857"/>
                    </a:ext>
                  </a:extLst>
                </a:gridCol>
                <a:gridCol w="2683957">
                  <a:extLst>
                    <a:ext uri="{9D8B030D-6E8A-4147-A177-3AD203B41FA5}">
                      <a16:colId xmlns:a16="http://schemas.microsoft.com/office/drawing/2014/main" val="3700635399"/>
                    </a:ext>
                  </a:extLst>
                </a:gridCol>
                <a:gridCol w="2685106">
                  <a:extLst>
                    <a:ext uri="{9D8B030D-6E8A-4147-A177-3AD203B41FA5}">
                      <a16:colId xmlns:a16="http://schemas.microsoft.com/office/drawing/2014/main" val="234189325"/>
                    </a:ext>
                  </a:extLst>
                </a:gridCol>
              </a:tblGrid>
              <a:tr h="688638">
                <a:tc>
                  <a:txBody>
                    <a:bodyPr/>
                    <a:lstStyle/>
                    <a:p>
                      <a:pPr marR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Pre-course questionnaire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Post-course questionnaire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284733"/>
                  </a:ext>
                </a:extLst>
              </a:tr>
              <a:tr h="688638">
                <a:tc>
                  <a:txBody>
                    <a:bodyPr/>
                    <a:lstStyle/>
                    <a:p>
                      <a:pPr marR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</a:rPr>
                        <a:t>Feeling like you will belong at Bath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3.79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</a:rPr>
                        <a:t>4.15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7310342"/>
                  </a:ext>
                </a:extLst>
              </a:tr>
              <a:tr h="1041835">
                <a:tc>
                  <a:txBody>
                    <a:bodyPr/>
                    <a:lstStyle/>
                    <a:p>
                      <a:pPr marR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Finding other people ‘like me’ at Bath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3.49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4.05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830206"/>
                  </a:ext>
                </a:extLst>
              </a:tr>
              <a:tr h="688638">
                <a:tc>
                  <a:txBody>
                    <a:bodyPr/>
                    <a:lstStyle/>
                    <a:p>
                      <a:pPr marR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</a:rPr>
                        <a:t>Developing friendship groups 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3.56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</a:rPr>
                        <a:t>3.96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9047405"/>
                  </a:ext>
                </a:extLst>
              </a:tr>
              <a:tr h="1395030">
                <a:tc>
                  <a:txBody>
                    <a:bodyPr/>
                    <a:lstStyle/>
                    <a:p>
                      <a:pPr marR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</a:rPr>
                        <a:t>Having the academic potential to succeed 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</a:rPr>
                        <a:t>4.08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4.26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1446152"/>
                  </a:ext>
                </a:extLst>
              </a:tr>
              <a:tr h="1041835">
                <a:tc>
                  <a:txBody>
                    <a:bodyPr/>
                    <a:lstStyle/>
                    <a:p>
                      <a:pPr marR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</a:rPr>
                        <a:t>Having the academic skills to succeed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</a:rPr>
                        <a:t>3.91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4.12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087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9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111ABD-742A-4300-9196-21E819F2B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067725"/>
              </p:ext>
            </p:extLst>
          </p:nvPr>
        </p:nvGraphicFramePr>
        <p:xfrm>
          <a:off x="2241984" y="221949"/>
          <a:ext cx="7704856" cy="66514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67919">
                  <a:extLst>
                    <a:ext uri="{9D8B030D-6E8A-4147-A177-3AD203B41FA5}">
                      <a16:colId xmlns:a16="http://schemas.microsoft.com/office/drawing/2014/main" val="3500442857"/>
                    </a:ext>
                  </a:extLst>
                </a:gridCol>
                <a:gridCol w="2567919">
                  <a:extLst>
                    <a:ext uri="{9D8B030D-6E8A-4147-A177-3AD203B41FA5}">
                      <a16:colId xmlns:a16="http://schemas.microsoft.com/office/drawing/2014/main" val="3700635399"/>
                    </a:ext>
                  </a:extLst>
                </a:gridCol>
                <a:gridCol w="2569018">
                  <a:extLst>
                    <a:ext uri="{9D8B030D-6E8A-4147-A177-3AD203B41FA5}">
                      <a16:colId xmlns:a16="http://schemas.microsoft.com/office/drawing/2014/main" val="234189325"/>
                    </a:ext>
                  </a:extLst>
                </a:gridCol>
              </a:tblGrid>
              <a:tr h="608928">
                <a:tc>
                  <a:txBody>
                    <a:bodyPr/>
                    <a:lstStyle/>
                    <a:p>
                      <a:pPr marR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Pre-course questionnaire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Post-course questionnaire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284733"/>
                  </a:ext>
                </a:extLst>
              </a:tr>
              <a:tr h="608928">
                <a:tc>
                  <a:txBody>
                    <a:bodyPr/>
                    <a:lstStyle/>
                    <a:p>
                      <a:pPr marR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Activities available outside learning (e.g. clubs, societies) on offer at Bath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2.75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4.37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6095860"/>
                  </a:ext>
                </a:extLst>
              </a:tr>
              <a:tr h="608928">
                <a:tc>
                  <a:txBody>
                    <a:bodyPr/>
                    <a:lstStyle/>
                    <a:p>
                      <a:pPr marR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How to do an academic piece of work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2.91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3.97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601529"/>
                  </a:ext>
                </a:extLst>
              </a:tr>
              <a:tr h="608928">
                <a:tc>
                  <a:txBody>
                    <a:bodyPr/>
                    <a:lstStyle/>
                    <a:p>
                      <a:pPr marR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Where to go for help if I need it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2.44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4.51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7310342"/>
                  </a:ext>
                </a:extLst>
              </a:tr>
              <a:tr h="921243">
                <a:tc>
                  <a:txBody>
                    <a:bodyPr/>
                    <a:lstStyle/>
                    <a:p>
                      <a:pPr marR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Peer support </a:t>
                      </a:r>
                    </a:p>
                    <a:p>
                      <a:pPr marR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2.50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3.98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830206"/>
                  </a:ext>
                </a:extLst>
              </a:tr>
              <a:tr h="608928">
                <a:tc>
                  <a:txBody>
                    <a:bodyPr/>
                    <a:lstStyle/>
                    <a:p>
                      <a:pPr marR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What it is to be a university student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3.00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4.32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9047405"/>
                  </a:ext>
                </a:extLst>
              </a:tr>
              <a:tr h="1233555">
                <a:tc>
                  <a:txBody>
                    <a:bodyPr/>
                    <a:lstStyle/>
                    <a:p>
                      <a:pPr marR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How learning is different at university from school/college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3.18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4.58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1446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How much of an independent learner I am expected to be at university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3.69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4.59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087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9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FACE1F-9382-49D8-BB56-336FA9146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828800"/>
            <a:ext cx="8686801" cy="41910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Collates resources available across the University’s webpages to develop offer holder knowledge and confidence prior to starting university</a:t>
            </a:r>
          </a:p>
          <a:p>
            <a:r>
              <a:rPr lang="en-GB" dirty="0"/>
              <a:t>Content informed by Access to Bath feedback, WP focus groups and WP student ambassador input</a:t>
            </a:r>
          </a:p>
          <a:p>
            <a:r>
              <a:rPr lang="en-GB" dirty="0"/>
              <a:t>Incorporates student voice through blogs and videos</a:t>
            </a:r>
          </a:p>
          <a:p>
            <a:r>
              <a:rPr lang="en-GB" dirty="0"/>
              <a:t>Includes an accompanying diagnostic tool</a:t>
            </a:r>
          </a:p>
          <a:p>
            <a:r>
              <a:rPr lang="en-GB" dirty="0"/>
              <a:t>Split into four sections:</a:t>
            </a:r>
          </a:p>
          <a:p>
            <a:pPr lvl="1"/>
            <a:r>
              <a:rPr lang="en-GB" dirty="0"/>
              <a:t>Preparing to study at Bath</a:t>
            </a:r>
          </a:p>
          <a:p>
            <a:pPr lvl="1"/>
            <a:r>
              <a:rPr lang="en-GB" dirty="0"/>
              <a:t>Preparing to live at Bath</a:t>
            </a:r>
          </a:p>
          <a:p>
            <a:pPr lvl="1"/>
            <a:r>
              <a:rPr lang="en-GB" dirty="0"/>
              <a:t>What our students say</a:t>
            </a:r>
          </a:p>
          <a:p>
            <a:pPr lvl="1"/>
            <a:r>
              <a:rPr lang="en-GB" dirty="0"/>
              <a:t>Next steps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367B9-CE9F-4ED0-907E-125E7C4A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Transition Toolkit</a:t>
            </a:r>
          </a:p>
        </p:txBody>
      </p:sp>
    </p:spTree>
    <p:extLst>
      <p:ext uri="{BB962C8B-B14F-4D97-AF65-F5344CB8AC3E}">
        <p14:creationId xmlns:p14="http://schemas.microsoft.com/office/powerpoint/2010/main" val="20334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2F4E0F-22DB-480E-AA91-F9CF621BC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012" y="1366749"/>
            <a:ext cx="8686800" cy="41245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6367B9-CE9F-4ED0-907E-125E7C4A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6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BB690D-5320-49AF-AE3D-387616ACE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900" y="655340"/>
            <a:ext cx="7193024" cy="5547320"/>
          </a:xfrm>
        </p:spPr>
      </p:pic>
    </p:spTree>
    <p:extLst>
      <p:ext uri="{BB962C8B-B14F-4D97-AF65-F5344CB8AC3E}">
        <p14:creationId xmlns:p14="http://schemas.microsoft.com/office/powerpoint/2010/main" val="3618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9D0930-99B6-474F-B8B1-C6599FF2F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004" y="392938"/>
            <a:ext cx="7344816" cy="6072123"/>
          </a:xfrm>
        </p:spPr>
      </p:pic>
    </p:spTree>
    <p:extLst>
      <p:ext uri="{BB962C8B-B14F-4D97-AF65-F5344CB8AC3E}">
        <p14:creationId xmlns:p14="http://schemas.microsoft.com/office/powerpoint/2010/main" val="31502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7CB37F-E8E8-D3E0-BF4B-F6F42DA5F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917" y="404664"/>
            <a:ext cx="749898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FACE1F-9382-49D8-BB56-336FA9146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828800"/>
            <a:ext cx="8686801" cy="41910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Funded by the University’s Access and Participation Plan</a:t>
            </a:r>
          </a:p>
          <a:p>
            <a:r>
              <a:rPr lang="en-GB" dirty="0"/>
              <a:t>Embedded in the Skills Centre</a:t>
            </a:r>
          </a:p>
          <a:p>
            <a:r>
              <a:rPr lang="en-GB" dirty="0"/>
              <a:t>Provide transition support to students entering the University</a:t>
            </a:r>
          </a:p>
          <a:p>
            <a:r>
              <a:rPr lang="en-GB" dirty="0"/>
              <a:t>Previously worked with international students teaching on and co-ordinating Pre-sessional, International Foundation and International Year One courses at Into University of Gloucestershire and UWE Bristol’s International College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367B9-CE9F-4ED0-907E-125E7C4A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Role and Experience</a:t>
            </a:r>
          </a:p>
        </p:txBody>
      </p:sp>
    </p:spTree>
    <p:extLst>
      <p:ext uri="{BB962C8B-B14F-4D97-AF65-F5344CB8AC3E}">
        <p14:creationId xmlns:p14="http://schemas.microsoft.com/office/powerpoint/2010/main" val="2419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FACE1F-9382-49D8-BB56-336FA9146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828800"/>
            <a:ext cx="8686801" cy="4191000"/>
          </a:xfrm>
        </p:spPr>
        <p:txBody>
          <a:bodyPr/>
          <a:lstStyle/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Transition Toolkit</a:t>
            </a:r>
            <a:endParaRPr lang="en-GB" dirty="0"/>
          </a:p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Bath</a:t>
            </a:r>
            <a:endParaRPr lang="en-GB" dirty="0"/>
          </a:p>
          <a:p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Outreach Resource Hub</a:t>
            </a:r>
            <a:endParaRPr lang="en-GB" dirty="0"/>
          </a:p>
          <a:p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Bath Student Bloggers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367B9-CE9F-4ED0-907E-125E7C4A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6703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FACE1F-9382-49D8-BB56-336FA9146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828800"/>
            <a:ext cx="8686801" cy="4191000"/>
          </a:xfrm>
        </p:spPr>
        <p:txBody>
          <a:bodyPr/>
          <a:lstStyle/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Pearson: Wellbeing Toolkit</a:t>
            </a:r>
            <a:endParaRPr lang="en-GB" dirty="0"/>
          </a:p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Open University: Study Skills</a:t>
            </a:r>
            <a:endParaRPr lang="en-GB" dirty="0"/>
          </a:p>
          <a:p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Bristol: Upgrade to Bristol</a:t>
            </a:r>
            <a:endParaRPr lang="en-GB" dirty="0"/>
          </a:p>
          <a:p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Queen’s University Belfast: Transition Skills</a:t>
            </a:r>
            <a:endParaRPr lang="en-GB" dirty="0"/>
          </a:p>
          <a:p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Minds: Transition into University</a:t>
            </a:r>
            <a:endParaRPr lang="en-GB" dirty="0"/>
          </a:p>
          <a:p>
            <a:r>
              <a:rPr lang="en-GB" dirty="0"/>
              <a:t>Stella Cottrell: The Study Skills Handbook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367B9-CE9F-4ED0-907E-125E7C4A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286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631500-0C26-4766-A9CB-9C05425B3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GB" b="0" i="0" u="none" strike="noStrike" baseline="0" dirty="0"/>
          </a:p>
          <a:p>
            <a:pPr marL="45720" indent="0">
              <a:buNone/>
            </a:pPr>
            <a:r>
              <a:rPr lang="en-GB" b="0" i="0" u="none" strike="noStrike" baseline="0" dirty="0"/>
              <a:t>Gale, T. and Parker, S., 2014. Navigating change: a typology of student transition in higher education. Studies in Higher Education, 39(5), pp. 734-753.</a:t>
            </a:r>
          </a:p>
          <a:p>
            <a:pPr marL="45720" indent="0">
              <a:buNone/>
            </a:pPr>
            <a:r>
              <a:rPr lang="en-GB" b="0" i="0" u="none" strike="noStrike" baseline="0" dirty="0" err="1"/>
              <a:t>Gravett</a:t>
            </a:r>
            <a:r>
              <a:rPr lang="en-GB" b="0" i="0" u="none" strike="noStrike" baseline="0" dirty="0"/>
              <a:t>, K., 2021. Troubling transitions and celebrating </a:t>
            </a:r>
            <a:r>
              <a:rPr lang="en-GB" b="0" i="0" u="none" strike="noStrike" baseline="0" dirty="0" err="1"/>
              <a:t>becomings</a:t>
            </a:r>
            <a:r>
              <a:rPr lang="en-GB" b="0" i="0" u="none" strike="noStrike" baseline="0" dirty="0"/>
              <a:t>: from pathway to rhizome. </a:t>
            </a:r>
            <a:r>
              <a:rPr lang="en-GB" b="0" i="1" u="none" strike="noStrike" baseline="0" dirty="0"/>
              <a:t>Studies in Higher Education</a:t>
            </a:r>
            <a:r>
              <a:rPr lang="en-GB" b="0" i="0" u="none" strike="noStrike" baseline="0" dirty="0"/>
              <a:t>, 46(8), pp. 1506-1517.</a:t>
            </a:r>
            <a:endParaRPr lang="en-GB" sz="3200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4A2BEC-EE72-44E7-B360-87E160BE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7947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65C8-CDC3-4313-B361-3950EDE8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893"/>
            <a:ext cx="10512862" cy="1325218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Supporting Transition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00FD5-A34F-4101-A481-8EA83A1F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826043"/>
            <a:ext cx="10512862" cy="48754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Transition is ‘the capability to navigate change’</a:t>
            </a:r>
          </a:p>
          <a:p>
            <a:pPr>
              <a:lnSpc>
                <a:spcPct val="150000"/>
              </a:lnSpc>
            </a:pPr>
            <a:r>
              <a:rPr lang="en-GB" dirty="0"/>
              <a:t>Three views of transition</a:t>
            </a:r>
          </a:p>
          <a:p>
            <a:pPr lvl="1">
              <a:lnSpc>
                <a:spcPct val="150000"/>
              </a:lnSpc>
            </a:pPr>
            <a:r>
              <a:rPr lang="en-GB" sz="2799" dirty="0"/>
              <a:t>Type 1: Induction </a:t>
            </a:r>
          </a:p>
          <a:p>
            <a:pPr lvl="1">
              <a:lnSpc>
                <a:spcPct val="150000"/>
              </a:lnSpc>
            </a:pPr>
            <a:r>
              <a:rPr lang="en-GB" sz="2799" dirty="0"/>
              <a:t>Type 2: Development </a:t>
            </a:r>
          </a:p>
          <a:p>
            <a:pPr lvl="1">
              <a:lnSpc>
                <a:spcPct val="150000"/>
              </a:lnSpc>
            </a:pPr>
            <a:r>
              <a:rPr lang="en-GB" sz="2799" dirty="0"/>
              <a:t>Type 3: Becoming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35B25-0A09-4346-A962-FBF8168E0063}"/>
              </a:ext>
            </a:extLst>
          </p:cNvPr>
          <p:cNvSpPr txBox="1"/>
          <p:nvPr/>
        </p:nvSpPr>
        <p:spPr>
          <a:xfrm>
            <a:off x="367893" y="5950260"/>
            <a:ext cx="4200127" cy="67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063" lvl="1">
              <a:lnSpc>
                <a:spcPct val="150000"/>
              </a:lnSpc>
            </a:pPr>
            <a:r>
              <a:rPr lang="en-GB" sz="2799" dirty="0">
                <a:solidFill>
                  <a:schemeClr val="bg1"/>
                </a:solidFill>
              </a:rPr>
              <a:t>(Gale &amp; Parker, 2014)</a:t>
            </a:r>
          </a:p>
        </p:txBody>
      </p:sp>
    </p:spTree>
    <p:extLst>
      <p:ext uri="{BB962C8B-B14F-4D97-AF65-F5344CB8AC3E}">
        <p14:creationId xmlns:p14="http://schemas.microsoft.com/office/powerpoint/2010/main" val="19598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7F6B-88A3-4ED3-A6FB-19F047D6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9144"/>
            <a:ext cx="10512862" cy="1325218"/>
          </a:xfrm>
        </p:spPr>
        <p:txBody>
          <a:bodyPr/>
          <a:lstStyle/>
          <a:p>
            <a:pPr algn="ctr"/>
            <a:r>
              <a:rPr lang="en-GB" sz="4399" dirty="0"/>
              <a:t>Supporting Transition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D7024-2BB8-4496-9E87-BA221FA3A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0" y="1753674"/>
            <a:ext cx="5180251" cy="435020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599" dirty="0"/>
              <a:t>Linear journeys</a:t>
            </a:r>
          </a:p>
          <a:p>
            <a:pPr>
              <a:lnSpc>
                <a:spcPct val="150000"/>
              </a:lnSpc>
            </a:pPr>
            <a:r>
              <a:rPr lang="en-GB" sz="2599" dirty="0"/>
              <a:t>A process to be smoothed</a:t>
            </a:r>
          </a:p>
          <a:p>
            <a:pPr>
              <a:lnSpc>
                <a:spcPct val="150000"/>
              </a:lnSpc>
            </a:pPr>
            <a:r>
              <a:rPr lang="en-GB" sz="2599" dirty="0"/>
              <a:t>Occurs at identifiable stages</a:t>
            </a:r>
          </a:p>
          <a:p>
            <a:pPr>
              <a:lnSpc>
                <a:spcPct val="150000"/>
              </a:lnSpc>
            </a:pPr>
            <a:r>
              <a:rPr lang="en-GB" sz="2599" dirty="0"/>
              <a:t>Homogenous</a:t>
            </a:r>
          </a:p>
          <a:p>
            <a:pPr>
              <a:lnSpc>
                <a:spcPct val="150000"/>
              </a:lnSpc>
            </a:pPr>
            <a:r>
              <a:rPr lang="en-GB" sz="2599" dirty="0"/>
              <a:t>A gap in knowledge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3FD88-F49D-4293-85FD-80D25211D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6" y="1753674"/>
            <a:ext cx="5869588" cy="435020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599" dirty="0"/>
              <a:t>Non-linear and fluid experiences</a:t>
            </a:r>
          </a:p>
          <a:p>
            <a:pPr>
              <a:lnSpc>
                <a:spcPct val="150000"/>
              </a:lnSpc>
            </a:pPr>
            <a:r>
              <a:rPr lang="en-GB" sz="2599" dirty="0"/>
              <a:t>Troublesome and individual </a:t>
            </a:r>
            <a:r>
              <a:rPr lang="en-GB" sz="2599" dirty="0" err="1"/>
              <a:t>becomings</a:t>
            </a:r>
            <a:endParaRPr lang="en-GB" sz="2599" dirty="0"/>
          </a:p>
          <a:p>
            <a:pPr>
              <a:lnSpc>
                <a:spcPct val="150000"/>
              </a:lnSpc>
            </a:pPr>
            <a:r>
              <a:rPr lang="en-GB" sz="2599" dirty="0"/>
              <a:t>Ongoing</a:t>
            </a:r>
          </a:p>
          <a:p>
            <a:pPr>
              <a:lnSpc>
                <a:spcPct val="150000"/>
              </a:lnSpc>
            </a:pPr>
            <a:r>
              <a:rPr lang="en-GB" sz="2599" dirty="0"/>
              <a:t>Diverse</a:t>
            </a:r>
          </a:p>
          <a:p>
            <a:pPr>
              <a:lnSpc>
                <a:spcPct val="100000"/>
              </a:lnSpc>
            </a:pPr>
            <a:r>
              <a:rPr lang="en-GB" sz="2599" dirty="0"/>
              <a:t>Students have experiences to be celebrated, and are individuals</a:t>
            </a:r>
          </a:p>
          <a:p>
            <a:endParaRPr lang="en-GB" sz="2599" dirty="0"/>
          </a:p>
          <a:p>
            <a:pPr marL="0" indent="0">
              <a:buNone/>
            </a:pPr>
            <a:endParaRPr lang="en-GB" sz="2599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31638-B2EE-46CB-AA5B-3F7D36250443}"/>
              </a:ext>
            </a:extLst>
          </p:cNvPr>
          <p:cNvSpPr txBox="1"/>
          <p:nvPr/>
        </p:nvSpPr>
        <p:spPr>
          <a:xfrm>
            <a:off x="837980" y="5857722"/>
            <a:ext cx="6092553" cy="492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599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Gravett</a:t>
            </a:r>
            <a:r>
              <a:rPr lang="en-GB" sz="25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2021)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F51D74-2BF0-473F-AED6-AC44AA07C6C9}"/>
              </a:ext>
            </a:extLst>
          </p:cNvPr>
          <p:cNvCxnSpPr/>
          <p:nvPr/>
        </p:nvCxnSpPr>
        <p:spPr>
          <a:xfrm flipV="1">
            <a:off x="5596454" y="1628548"/>
            <a:ext cx="0" cy="4102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6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FACE1F-9382-49D8-BB56-336FA9146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8800"/>
            <a:ext cx="8686801" cy="4191000"/>
          </a:xfrm>
        </p:spPr>
        <p:txBody>
          <a:bodyPr/>
          <a:lstStyle/>
          <a:p>
            <a:r>
              <a:rPr lang="en-GB" dirty="0"/>
              <a:t>Activities, programmes and events</a:t>
            </a:r>
          </a:p>
          <a:p>
            <a:r>
              <a:rPr lang="en-GB" dirty="0"/>
              <a:t>Access to Bath</a:t>
            </a:r>
          </a:p>
          <a:p>
            <a:r>
              <a:rPr lang="en-GB" dirty="0"/>
              <a:t>Transition Toolkit</a:t>
            </a:r>
          </a:p>
          <a:p>
            <a:r>
              <a:rPr lang="en-GB" dirty="0"/>
              <a:t>Induction</a:t>
            </a:r>
          </a:p>
          <a:p>
            <a:r>
              <a:rPr lang="en-GB" dirty="0"/>
              <a:t>Skills Centre</a:t>
            </a:r>
          </a:p>
          <a:p>
            <a:r>
              <a:rPr lang="en-GB" dirty="0"/>
              <a:t>Student Support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367B9-CE9F-4ED0-907E-125E7C4A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 at Bath</a:t>
            </a:r>
          </a:p>
        </p:txBody>
      </p:sp>
    </p:spTree>
    <p:extLst>
      <p:ext uri="{BB962C8B-B14F-4D97-AF65-F5344CB8AC3E}">
        <p14:creationId xmlns:p14="http://schemas.microsoft.com/office/powerpoint/2010/main" val="21520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FACE1F-9382-49D8-BB56-336FA9146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828800"/>
            <a:ext cx="8686801" cy="4191000"/>
          </a:xfrm>
        </p:spPr>
        <p:txBody>
          <a:bodyPr/>
          <a:lstStyle/>
          <a:p>
            <a:r>
              <a:rPr lang="en-GB" dirty="0"/>
              <a:t>leads the development of academic, digital and language skills, to better support learner independence</a:t>
            </a:r>
          </a:p>
          <a:p>
            <a:r>
              <a:rPr lang="en-GB" dirty="0"/>
              <a:t>Skills provision</a:t>
            </a:r>
          </a:p>
          <a:p>
            <a:pPr lvl="1"/>
            <a:r>
              <a:rPr lang="en-GB" dirty="0"/>
              <a:t>Embedded skills support</a:t>
            </a:r>
          </a:p>
          <a:p>
            <a:pPr lvl="1"/>
            <a:r>
              <a:rPr lang="en-GB" dirty="0"/>
              <a:t>Extra-curricular skills support</a:t>
            </a:r>
          </a:p>
          <a:p>
            <a:pPr lvl="1"/>
            <a:r>
              <a:rPr lang="en-GB" dirty="0"/>
              <a:t>Online self-access skills support</a:t>
            </a:r>
          </a:p>
          <a:p>
            <a:pPr lvl="1"/>
            <a:r>
              <a:rPr lang="en-GB" dirty="0"/>
              <a:t>Language learning</a:t>
            </a:r>
          </a:p>
          <a:p>
            <a:pPr lvl="1"/>
            <a:r>
              <a:rPr lang="en-GB" dirty="0"/>
              <a:t>Maths and statistics support</a:t>
            </a:r>
          </a:p>
          <a:p>
            <a:pPr lvl="1"/>
            <a:r>
              <a:rPr lang="en-GB" dirty="0"/>
              <a:t>Support for transition to year 2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367B9-CE9F-4ED0-907E-125E7C4A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Skills Centre</a:t>
            </a:r>
          </a:p>
        </p:txBody>
      </p:sp>
    </p:spTree>
    <p:extLst>
      <p:ext uri="{BB962C8B-B14F-4D97-AF65-F5344CB8AC3E}">
        <p14:creationId xmlns:p14="http://schemas.microsoft.com/office/powerpoint/2010/main" val="27373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FACE1F-9382-49D8-BB56-336FA9146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828800"/>
            <a:ext cx="8686801" cy="4191000"/>
          </a:xfrm>
        </p:spPr>
        <p:txBody>
          <a:bodyPr/>
          <a:lstStyle/>
          <a:p>
            <a:r>
              <a:rPr lang="en-GB" dirty="0"/>
              <a:t>Semester 1:</a:t>
            </a:r>
          </a:p>
          <a:p>
            <a:pPr lvl="1"/>
            <a:r>
              <a:rPr lang="en-GB" dirty="0"/>
              <a:t>Skills enrichment classes (discussion / presentation skills)</a:t>
            </a:r>
          </a:p>
          <a:p>
            <a:pPr lvl="1"/>
            <a:r>
              <a:rPr lang="en-GB" dirty="0"/>
              <a:t>One-to-one writing tutorials</a:t>
            </a:r>
          </a:p>
          <a:p>
            <a:pPr lvl="1"/>
            <a:r>
              <a:rPr lang="en-GB" dirty="0"/>
              <a:t>One-to-one exam skills tutorials</a:t>
            </a:r>
          </a:p>
          <a:p>
            <a:pPr lvl="1"/>
            <a:r>
              <a:rPr lang="en-GB" dirty="0"/>
              <a:t>Mathematics Resources Centre (MASH) drop-ins</a:t>
            </a:r>
          </a:p>
          <a:p>
            <a:pPr lvl="1"/>
            <a:r>
              <a:rPr lang="en-GB" dirty="0"/>
              <a:t>MASH workshops</a:t>
            </a:r>
          </a:p>
          <a:p>
            <a:pPr lvl="1"/>
            <a:r>
              <a:rPr lang="en-GB" dirty="0"/>
              <a:t>Statistics Advisory Service (SAS)</a:t>
            </a:r>
          </a:p>
          <a:p>
            <a:pPr lvl="1"/>
            <a:r>
              <a:rPr lang="en-GB" dirty="0"/>
              <a:t>Eight foreign language courses</a:t>
            </a:r>
          </a:p>
          <a:p>
            <a:pPr lvl="1"/>
            <a:r>
              <a:rPr lang="en-GB" dirty="0"/>
              <a:t>Peer Assisted Learning (PAL) language sessions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367B9-CE9F-4ED0-907E-125E7C4A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Skills Centre</a:t>
            </a:r>
          </a:p>
        </p:txBody>
      </p:sp>
    </p:spTree>
    <p:extLst>
      <p:ext uri="{BB962C8B-B14F-4D97-AF65-F5344CB8AC3E}">
        <p14:creationId xmlns:p14="http://schemas.microsoft.com/office/powerpoint/2010/main" val="105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6367B9-CE9F-4ED0-907E-125E7C4A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to Bath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A3A63-F727-4E02-AD9D-74104344F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1552416"/>
            <a:ext cx="10657184" cy="41910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 self-access course for UK based undergraduate offer holders who meet our widening participation (WP) criteria</a:t>
            </a:r>
          </a:p>
          <a:p>
            <a:r>
              <a:rPr lang="en-GB" dirty="0"/>
              <a:t>Provides WP offer holders with a better understanding of study and life at the University of Bath</a:t>
            </a:r>
          </a:p>
          <a:p>
            <a:r>
              <a:rPr lang="en-GB" dirty="0"/>
              <a:t>Helps WP offer holders develop confidence around transition to Higher Education </a:t>
            </a:r>
          </a:p>
          <a:p>
            <a:r>
              <a:rPr lang="en-GB" dirty="0"/>
              <a:t>Encourages WP offer holders to choose the University of Bath as their place of study through the one-grade drop in the standard A level offer </a:t>
            </a:r>
          </a:p>
        </p:txBody>
      </p:sp>
    </p:spTree>
    <p:extLst>
      <p:ext uri="{BB962C8B-B14F-4D97-AF65-F5344CB8AC3E}">
        <p14:creationId xmlns:p14="http://schemas.microsoft.com/office/powerpoint/2010/main" val="10779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6367B9-CE9F-4ED0-907E-125E7C4A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to Bath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A3A63-F727-4E02-AD9D-74104344F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1552416"/>
            <a:ext cx="10657184" cy="41910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Eligibility criteria:</a:t>
            </a:r>
          </a:p>
          <a:p>
            <a:pPr lvl="1"/>
            <a:r>
              <a:rPr lang="en-GB" dirty="0"/>
              <a:t>POLAR 4, quintiles 1 - 3</a:t>
            </a:r>
          </a:p>
          <a:p>
            <a:pPr lvl="1"/>
            <a:r>
              <a:rPr lang="en-GB" dirty="0"/>
              <a:t>Indices of Multiple Deprivation, quintiles 1 - 3</a:t>
            </a:r>
          </a:p>
          <a:p>
            <a:pPr lvl="1"/>
            <a:r>
              <a:rPr lang="en-GB" dirty="0"/>
              <a:t>Care leavers</a:t>
            </a:r>
          </a:p>
          <a:p>
            <a:pPr lvl="1"/>
            <a:r>
              <a:rPr lang="en-GB" dirty="0"/>
              <a:t>Young carers</a:t>
            </a:r>
          </a:p>
          <a:p>
            <a:pPr lvl="1"/>
            <a:r>
              <a:rPr lang="en-GB" dirty="0"/>
              <a:t>Refugee, asylum seeker or people who have been granted humanitarian protection</a:t>
            </a:r>
          </a:p>
          <a:p>
            <a:r>
              <a:rPr lang="en-GB" dirty="0"/>
              <a:t>Key numbers:</a:t>
            </a:r>
          </a:p>
          <a:p>
            <a:pPr marL="45720" indent="0">
              <a:buNone/>
            </a:pPr>
            <a:endParaRPr lang="en-GB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0BE520F-E635-252E-168D-94F5A87EC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19525"/>
              </p:ext>
            </p:extLst>
          </p:nvPr>
        </p:nvGraphicFramePr>
        <p:xfrm>
          <a:off x="1959462" y="5029201"/>
          <a:ext cx="8125884" cy="128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2908802362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1608790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58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732 registered</a:t>
                      </a:r>
                    </a:p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483 passed</a:t>
                      </a:r>
                    </a:p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325 progressed to Bath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820 registered</a:t>
                      </a:r>
                    </a:p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587 passed</a:t>
                      </a:r>
                    </a:p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395 progressed to Bath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58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1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Engineering">
  <a:themeElements>
    <a:clrScheme name="Custom 17">
      <a:dk1>
        <a:srgbClr val="000000"/>
      </a:dk1>
      <a:lt1>
        <a:srgbClr val="FFFFFF"/>
      </a:lt1>
      <a:dk2>
        <a:srgbClr val="1B4974"/>
      </a:dk2>
      <a:lt2>
        <a:srgbClr val="E5E8E8"/>
      </a:lt2>
      <a:accent1>
        <a:srgbClr val="38965D"/>
      </a:accent1>
      <a:accent2>
        <a:srgbClr val="FBBB20"/>
      </a:accent2>
      <a:accent3>
        <a:srgbClr val="32B7BB"/>
      </a:accent3>
      <a:accent4>
        <a:srgbClr val="E94F38"/>
      </a:accent4>
      <a:accent5>
        <a:srgbClr val="0093DA"/>
      </a:accent5>
      <a:accent6>
        <a:srgbClr val="F3A9BE"/>
      </a:accent6>
      <a:hlink>
        <a:srgbClr val="0563C1"/>
      </a:hlink>
      <a:folHlink>
        <a:srgbClr val="934E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P and the Skills Centre" id="{783EEB24-DF0F-4AA6-BCB4-1EBCE78AEA99}" vid="{36637FF6-CB33-46D9-8A1F-5ED408F97408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B3618EB24D54A85A0F54C3CD4894B" ma:contentTypeVersion="13" ma:contentTypeDescription="Create a new document." ma:contentTypeScope="" ma:versionID="d9e3e3bc3b4e982b0d99ad3ad0040fed">
  <xsd:schema xmlns:xsd="http://www.w3.org/2001/XMLSchema" xmlns:xs="http://www.w3.org/2001/XMLSchema" xmlns:p="http://schemas.microsoft.com/office/2006/metadata/properties" xmlns:ns2="70746f9f-6e55-42d4-8dd6-8ff9886c7e2c" xmlns:ns3="ddeac1e3-59cd-4ce5-99a1-ddf3198cb1fb" xmlns:ns4="7baf63a6-8159-4531-922f-8d695af1915f" targetNamespace="http://schemas.microsoft.com/office/2006/metadata/properties" ma:root="true" ma:fieldsID="ac3157e767831cf3ca5781a3c099880b" ns2:_="" ns3:_="" ns4:_="">
    <xsd:import namespace="70746f9f-6e55-42d4-8dd6-8ff9886c7e2c"/>
    <xsd:import namespace="ddeac1e3-59cd-4ce5-99a1-ddf3198cb1fb"/>
    <xsd:import namespace="7baf63a6-8159-4531-922f-8d695af19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46f9f-6e55-42d4-8dd6-8ff9886c7e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ac1e3-59cd-4ce5-99a1-ddf3198cb1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f63a6-8159-4531-922f-8d695af1915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31b909d-f0c0-44fc-a559-101384bb6e36}" ma:internalName="TaxCatchAll" ma:showField="CatchAllData" ma:web="ddeac1e3-59cd-4ce5-99a1-ddf3198cb1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746f9f-6e55-42d4-8dd6-8ff9886c7e2c">
      <Terms xmlns="http://schemas.microsoft.com/office/infopath/2007/PartnerControls"/>
    </lcf76f155ced4ddcb4097134ff3c332f>
    <TaxCatchAll xmlns="7baf63a6-8159-4531-922f-8d695af1915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09D605-76BC-4223-81CA-2350F35BA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46f9f-6e55-42d4-8dd6-8ff9886c7e2c"/>
    <ds:schemaRef ds:uri="ddeac1e3-59cd-4ce5-99a1-ddf3198cb1fb"/>
    <ds:schemaRef ds:uri="7baf63a6-8159-4531-922f-8d695af19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220E13-D325-4A9E-AA7A-0D1409275EB9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0163554b-848e-4ac3-9d50-24f8beb289d2"/>
    <ds:schemaRef ds:uri="http://purl.org/dc/dcmitype/"/>
    <ds:schemaRef ds:uri="http://purl.org/dc/elements/1.1/"/>
    <ds:schemaRef ds:uri="http://schemas.openxmlformats.org/package/2006/metadata/core-properties"/>
    <ds:schemaRef ds:uri="6e1f99cb-a366-49e9-bd4c-bed800eba288"/>
    <ds:schemaRef ds:uri="70746f9f-6e55-42d4-8dd6-8ff9886c7e2c"/>
    <ds:schemaRef ds:uri="7baf63a6-8159-4531-922f-8d695af1915f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34544</TotalTime>
  <Words>736</Words>
  <Application>Microsoft Office PowerPoint</Application>
  <PresentationFormat>Custom</PresentationFormat>
  <Paragraphs>155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Franklin Gothic Medium</vt:lpstr>
      <vt:lpstr>Engineering</vt:lpstr>
      <vt:lpstr>Transition to Higher Education</vt:lpstr>
      <vt:lpstr>My Role and Experience</vt:lpstr>
      <vt:lpstr>Supporting Transition </vt:lpstr>
      <vt:lpstr>Supporting Transition</vt:lpstr>
      <vt:lpstr>Transition at Bath</vt:lpstr>
      <vt:lpstr>The Skills Centre</vt:lpstr>
      <vt:lpstr>The Skills Centre</vt:lpstr>
      <vt:lpstr>Access to Bath</vt:lpstr>
      <vt:lpstr>Access to Bath</vt:lpstr>
      <vt:lpstr>Access to Bath</vt:lpstr>
      <vt:lpstr>PowerPoint Presentation</vt:lpstr>
      <vt:lpstr>PowerPoint Presentation</vt:lpstr>
      <vt:lpstr>PowerPoint Presentation</vt:lpstr>
      <vt:lpstr>PowerPoint Presentation</vt:lpstr>
      <vt:lpstr>The Transition Toolkit</vt:lpstr>
      <vt:lpstr>PowerPoint Presentation</vt:lpstr>
      <vt:lpstr>PowerPoint Presentation</vt:lpstr>
      <vt:lpstr>PowerPoint Presentation</vt:lpstr>
      <vt:lpstr>PowerPoint Presentation</vt:lpstr>
      <vt:lpstr>Transition Resources</vt:lpstr>
      <vt:lpstr>Transition Resources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making your PowerPoint  presentation accessible</dc:title>
  <dc:creator>Matthew Monckton</dc:creator>
  <cp:lastModifiedBy>Maddie Stoodley</cp:lastModifiedBy>
  <cp:revision>18</cp:revision>
  <dcterms:created xsi:type="dcterms:W3CDTF">2021-03-10T15:51:26Z</dcterms:created>
  <dcterms:modified xsi:type="dcterms:W3CDTF">2023-07-18T08:49:48Z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0x010100B67B3618EB24D54A85A0F54C3CD4894B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