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7"/>
  </p:notesMasterIdLst>
  <p:handoutMasterIdLst>
    <p:handoutMasterId r:id="rId28"/>
  </p:handoutMasterIdLst>
  <p:sldIdLst>
    <p:sldId id="287" r:id="rId2"/>
    <p:sldId id="270" r:id="rId3"/>
    <p:sldId id="288" r:id="rId4"/>
    <p:sldId id="269" r:id="rId5"/>
    <p:sldId id="271" r:id="rId6"/>
    <p:sldId id="258" r:id="rId7"/>
    <p:sldId id="272" r:id="rId8"/>
    <p:sldId id="273" r:id="rId9"/>
    <p:sldId id="263" r:id="rId10"/>
    <p:sldId id="275" r:id="rId11"/>
    <p:sldId id="280" r:id="rId12"/>
    <p:sldId id="279" r:id="rId13"/>
    <p:sldId id="281" r:id="rId14"/>
    <p:sldId id="276" r:id="rId15"/>
    <p:sldId id="261" r:id="rId16"/>
    <p:sldId id="260" r:id="rId17"/>
    <p:sldId id="265" r:id="rId18"/>
    <p:sldId id="274" r:id="rId19"/>
    <p:sldId id="282" r:id="rId20"/>
    <p:sldId id="283" r:id="rId21"/>
    <p:sldId id="291" r:id="rId22"/>
    <p:sldId id="292" r:id="rId23"/>
    <p:sldId id="284" r:id="rId24"/>
    <p:sldId id="285" r:id="rId25"/>
    <p:sldId id="286"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589" autoAdjust="0"/>
  </p:normalViewPr>
  <p:slideViewPr>
    <p:cSldViewPr snapToGrid="0" showGuides="1">
      <p:cViewPr varScale="1">
        <p:scale>
          <a:sx n="51" d="100"/>
          <a:sy n="51" d="100"/>
        </p:scale>
        <p:origin x="122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AA262-F658-4340-956C-FEB41673126B}"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5719BA33-32FB-4E39-8249-2C329AA4187A}">
      <dgm:prSet phldrT="[Text]"/>
      <dgm:spPr/>
      <dgm:t>
        <a:bodyPr/>
        <a:lstStyle/>
        <a:p>
          <a:r>
            <a:rPr lang="en-US" dirty="0"/>
            <a:t>Who am I?</a:t>
          </a:r>
        </a:p>
        <a:p>
          <a:r>
            <a:rPr lang="en-US" dirty="0"/>
            <a:t>All of these.</a:t>
          </a:r>
        </a:p>
      </dgm:t>
    </dgm:pt>
    <dgm:pt modelId="{FE2AD25B-4D62-4A30-89DC-C391CAE00BDD}" type="parTrans" cxnId="{E5EC802C-A4AB-4F20-B40B-A1F0D467E05E}">
      <dgm:prSet/>
      <dgm:spPr/>
      <dgm:t>
        <a:bodyPr/>
        <a:lstStyle/>
        <a:p>
          <a:endParaRPr lang="en-US"/>
        </a:p>
      </dgm:t>
    </dgm:pt>
    <dgm:pt modelId="{ABEDF471-3A09-41E8-94F2-8AA932FB75A9}" type="sibTrans" cxnId="{E5EC802C-A4AB-4F20-B40B-A1F0D467E05E}">
      <dgm:prSet/>
      <dgm:spPr/>
      <dgm:t>
        <a:bodyPr/>
        <a:lstStyle/>
        <a:p>
          <a:endParaRPr lang="en-US"/>
        </a:p>
      </dgm:t>
    </dgm:pt>
    <dgm:pt modelId="{D9445316-3325-4D84-AFF2-85E51210546D}">
      <dgm:prSet phldrT="[Text]"/>
      <dgm:spPr/>
      <dgm:t>
        <a:bodyPr/>
        <a:lstStyle/>
        <a:p>
          <a:r>
            <a:rPr lang="en-US" dirty="0"/>
            <a:t>Mentor</a:t>
          </a:r>
        </a:p>
      </dgm:t>
    </dgm:pt>
    <dgm:pt modelId="{45579937-99F0-43ED-90EF-6692C4FD6548}" type="parTrans" cxnId="{56AA62C3-A36F-4487-A67A-AC172B31BEB8}">
      <dgm:prSet/>
      <dgm:spPr/>
      <dgm:t>
        <a:bodyPr/>
        <a:lstStyle/>
        <a:p>
          <a:endParaRPr lang="en-US"/>
        </a:p>
      </dgm:t>
    </dgm:pt>
    <dgm:pt modelId="{492C7D69-D149-42BB-9DBD-DA67506C4243}" type="sibTrans" cxnId="{56AA62C3-A36F-4487-A67A-AC172B31BEB8}">
      <dgm:prSet/>
      <dgm:spPr/>
      <dgm:t>
        <a:bodyPr/>
        <a:lstStyle/>
        <a:p>
          <a:endParaRPr lang="en-US"/>
        </a:p>
      </dgm:t>
    </dgm:pt>
    <dgm:pt modelId="{07787D34-F1E2-4F53-A249-F12FCBFD23DF}">
      <dgm:prSet phldrT="[Text]"/>
      <dgm:spPr/>
      <dgm:t>
        <a:bodyPr/>
        <a:lstStyle/>
        <a:p>
          <a:r>
            <a:rPr lang="en-US" dirty="0"/>
            <a:t>Leader</a:t>
          </a:r>
        </a:p>
      </dgm:t>
    </dgm:pt>
    <dgm:pt modelId="{A492BC6D-FD19-49C9-9CDF-609076582427}" type="parTrans" cxnId="{8EB4640E-FF06-4B3D-B219-7D3439CE21DB}">
      <dgm:prSet/>
      <dgm:spPr/>
      <dgm:t>
        <a:bodyPr/>
        <a:lstStyle/>
        <a:p>
          <a:endParaRPr lang="en-US"/>
        </a:p>
      </dgm:t>
    </dgm:pt>
    <dgm:pt modelId="{E592F37B-BB98-48A5-9BBD-999D98C04CAD}" type="sibTrans" cxnId="{8EB4640E-FF06-4B3D-B219-7D3439CE21DB}">
      <dgm:prSet/>
      <dgm:spPr/>
      <dgm:t>
        <a:bodyPr/>
        <a:lstStyle/>
        <a:p>
          <a:endParaRPr lang="en-US"/>
        </a:p>
      </dgm:t>
    </dgm:pt>
    <dgm:pt modelId="{51198102-5027-420C-9C20-77D813DDFC54}">
      <dgm:prSet phldrT="[Text]"/>
      <dgm:spPr/>
      <dgm:t>
        <a:bodyPr/>
        <a:lstStyle/>
        <a:p>
          <a:r>
            <a:rPr lang="en-US" dirty="0"/>
            <a:t>Peer</a:t>
          </a:r>
        </a:p>
      </dgm:t>
    </dgm:pt>
    <dgm:pt modelId="{CDC57727-8FC0-4295-BBDA-DF9F763E8B3B}" type="parTrans" cxnId="{5CC3BD44-4539-417E-909B-AB7B6A98ECFE}">
      <dgm:prSet/>
      <dgm:spPr/>
      <dgm:t>
        <a:bodyPr/>
        <a:lstStyle/>
        <a:p>
          <a:endParaRPr lang="en-US"/>
        </a:p>
      </dgm:t>
    </dgm:pt>
    <dgm:pt modelId="{4147DF00-9FCB-4954-AE33-B573B24235A3}" type="sibTrans" cxnId="{5CC3BD44-4539-417E-909B-AB7B6A98ECFE}">
      <dgm:prSet/>
      <dgm:spPr/>
      <dgm:t>
        <a:bodyPr/>
        <a:lstStyle/>
        <a:p>
          <a:endParaRPr lang="en-US"/>
        </a:p>
      </dgm:t>
    </dgm:pt>
    <dgm:pt modelId="{4E866B02-8F7A-4C8E-9108-25F3523C650A}">
      <dgm:prSet phldrT="[Text]"/>
      <dgm:spPr/>
      <dgm:t>
        <a:bodyPr/>
        <a:lstStyle/>
        <a:p>
          <a:r>
            <a:rPr lang="en-US" dirty="0"/>
            <a:t>Coach</a:t>
          </a:r>
        </a:p>
      </dgm:t>
    </dgm:pt>
    <dgm:pt modelId="{E99D11AF-2A8E-4D89-B161-8A0230DAB760}" type="parTrans" cxnId="{85A30ED3-5C3F-4C7B-91AD-6CFCB1296247}">
      <dgm:prSet/>
      <dgm:spPr/>
      <dgm:t>
        <a:bodyPr/>
        <a:lstStyle/>
        <a:p>
          <a:endParaRPr lang="en-US"/>
        </a:p>
      </dgm:t>
    </dgm:pt>
    <dgm:pt modelId="{AB6AFFCC-C835-49EF-851B-28013556F07D}" type="sibTrans" cxnId="{85A30ED3-5C3F-4C7B-91AD-6CFCB1296247}">
      <dgm:prSet/>
      <dgm:spPr/>
      <dgm:t>
        <a:bodyPr/>
        <a:lstStyle/>
        <a:p>
          <a:endParaRPr lang="en-US"/>
        </a:p>
      </dgm:t>
    </dgm:pt>
    <dgm:pt modelId="{1F8C3EA6-2DBE-49A1-9573-3B2C1937ACC4}" type="pres">
      <dgm:prSet presAssocID="{DC2AA262-F658-4340-956C-FEB41673126B}" presName="Name0" presStyleCnt="0">
        <dgm:presLayoutVars>
          <dgm:chMax val="1"/>
          <dgm:dir/>
          <dgm:animLvl val="ctr"/>
          <dgm:resizeHandles val="exact"/>
        </dgm:presLayoutVars>
      </dgm:prSet>
      <dgm:spPr/>
      <dgm:t>
        <a:bodyPr/>
        <a:lstStyle/>
        <a:p>
          <a:endParaRPr lang="en-US"/>
        </a:p>
      </dgm:t>
    </dgm:pt>
    <dgm:pt modelId="{1859E45A-F1F8-476C-A675-508D8B17A2FE}" type="pres">
      <dgm:prSet presAssocID="{5719BA33-32FB-4E39-8249-2C329AA4187A}" presName="centerShape" presStyleLbl="node0" presStyleIdx="0" presStyleCnt="1"/>
      <dgm:spPr/>
      <dgm:t>
        <a:bodyPr/>
        <a:lstStyle/>
        <a:p>
          <a:endParaRPr lang="en-US"/>
        </a:p>
      </dgm:t>
    </dgm:pt>
    <dgm:pt modelId="{723AC553-4E67-4FBC-AC7E-714778E5FFE2}" type="pres">
      <dgm:prSet presAssocID="{D9445316-3325-4D84-AFF2-85E51210546D}" presName="node" presStyleLbl="node1" presStyleIdx="0" presStyleCnt="4">
        <dgm:presLayoutVars>
          <dgm:bulletEnabled val="1"/>
        </dgm:presLayoutVars>
      </dgm:prSet>
      <dgm:spPr/>
      <dgm:t>
        <a:bodyPr/>
        <a:lstStyle/>
        <a:p>
          <a:endParaRPr lang="en-US"/>
        </a:p>
      </dgm:t>
    </dgm:pt>
    <dgm:pt modelId="{05085912-D3EC-4E37-BDCB-598DC024F16D}" type="pres">
      <dgm:prSet presAssocID="{D9445316-3325-4D84-AFF2-85E51210546D}" presName="dummy" presStyleCnt="0"/>
      <dgm:spPr/>
    </dgm:pt>
    <dgm:pt modelId="{2D4F9D85-1C47-4564-AF59-ED62805D039C}" type="pres">
      <dgm:prSet presAssocID="{492C7D69-D149-42BB-9DBD-DA67506C4243}" presName="sibTrans" presStyleLbl="sibTrans2D1" presStyleIdx="0" presStyleCnt="4"/>
      <dgm:spPr/>
      <dgm:t>
        <a:bodyPr/>
        <a:lstStyle/>
        <a:p>
          <a:endParaRPr lang="en-US"/>
        </a:p>
      </dgm:t>
    </dgm:pt>
    <dgm:pt modelId="{E0D7C8DF-F40F-4CA1-9C8C-A957498B9AD1}" type="pres">
      <dgm:prSet presAssocID="{07787D34-F1E2-4F53-A249-F12FCBFD23DF}" presName="node" presStyleLbl="node1" presStyleIdx="1" presStyleCnt="4">
        <dgm:presLayoutVars>
          <dgm:bulletEnabled val="1"/>
        </dgm:presLayoutVars>
      </dgm:prSet>
      <dgm:spPr/>
      <dgm:t>
        <a:bodyPr/>
        <a:lstStyle/>
        <a:p>
          <a:endParaRPr lang="en-US"/>
        </a:p>
      </dgm:t>
    </dgm:pt>
    <dgm:pt modelId="{C25A7E10-F023-4785-8568-4D96E2B3B589}" type="pres">
      <dgm:prSet presAssocID="{07787D34-F1E2-4F53-A249-F12FCBFD23DF}" presName="dummy" presStyleCnt="0"/>
      <dgm:spPr/>
    </dgm:pt>
    <dgm:pt modelId="{B11AAB04-60BD-4523-B145-BFFD591F47FC}" type="pres">
      <dgm:prSet presAssocID="{E592F37B-BB98-48A5-9BBD-999D98C04CAD}" presName="sibTrans" presStyleLbl="sibTrans2D1" presStyleIdx="1" presStyleCnt="4"/>
      <dgm:spPr/>
      <dgm:t>
        <a:bodyPr/>
        <a:lstStyle/>
        <a:p>
          <a:endParaRPr lang="en-US"/>
        </a:p>
      </dgm:t>
    </dgm:pt>
    <dgm:pt modelId="{321D2855-EC7E-4DF3-921F-A36AA50B7F31}" type="pres">
      <dgm:prSet presAssocID="{51198102-5027-420C-9C20-77D813DDFC54}" presName="node" presStyleLbl="node1" presStyleIdx="2" presStyleCnt="4">
        <dgm:presLayoutVars>
          <dgm:bulletEnabled val="1"/>
        </dgm:presLayoutVars>
      </dgm:prSet>
      <dgm:spPr/>
      <dgm:t>
        <a:bodyPr/>
        <a:lstStyle/>
        <a:p>
          <a:endParaRPr lang="en-US"/>
        </a:p>
      </dgm:t>
    </dgm:pt>
    <dgm:pt modelId="{7A839D4F-0E00-4328-B37A-DC08029EA753}" type="pres">
      <dgm:prSet presAssocID="{51198102-5027-420C-9C20-77D813DDFC54}" presName="dummy" presStyleCnt="0"/>
      <dgm:spPr/>
    </dgm:pt>
    <dgm:pt modelId="{7B69C93B-87D6-4769-82FA-5FB19736CBB3}" type="pres">
      <dgm:prSet presAssocID="{4147DF00-9FCB-4954-AE33-B573B24235A3}" presName="sibTrans" presStyleLbl="sibTrans2D1" presStyleIdx="2" presStyleCnt="4"/>
      <dgm:spPr/>
      <dgm:t>
        <a:bodyPr/>
        <a:lstStyle/>
        <a:p>
          <a:endParaRPr lang="en-US"/>
        </a:p>
      </dgm:t>
    </dgm:pt>
    <dgm:pt modelId="{1C6BFEE4-58F0-4C99-87C0-8AF02F7A915D}" type="pres">
      <dgm:prSet presAssocID="{4E866B02-8F7A-4C8E-9108-25F3523C650A}" presName="node" presStyleLbl="node1" presStyleIdx="3" presStyleCnt="4">
        <dgm:presLayoutVars>
          <dgm:bulletEnabled val="1"/>
        </dgm:presLayoutVars>
      </dgm:prSet>
      <dgm:spPr/>
      <dgm:t>
        <a:bodyPr/>
        <a:lstStyle/>
        <a:p>
          <a:endParaRPr lang="en-US"/>
        </a:p>
      </dgm:t>
    </dgm:pt>
    <dgm:pt modelId="{D34D5226-6C80-449F-9AF6-DB9AF94C5012}" type="pres">
      <dgm:prSet presAssocID="{4E866B02-8F7A-4C8E-9108-25F3523C650A}" presName="dummy" presStyleCnt="0"/>
      <dgm:spPr/>
    </dgm:pt>
    <dgm:pt modelId="{2A678DD4-1CCC-4B56-8C3A-3F21646DD283}" type="pres">
      <dgm:prSet presAssocID="{AB6AFFCC-C835-49EF-851B-28013556F07D}" presName="sibTrans" presStyleLbl="sibTrans2D1" presStyleIdx="3" presStyleCnt="4"/>
      <dgm:spPr/>
      <dgm:t>
        <a:bodyPr/>
        <a:lstStyle/>
        <a:p>
          <a:endParaRPr lang="en-US"/>
        </a:p>
      </dgm:t>
    </dgm:pt>
  </dgm:ptLst>
  <dgm:cxnLst>
    <dgm:cxn modelId="{9D5CB3D6-6F6E-4BEA-9AE2-674660D419AB}" type="presOf" srcId="{07787D34-F1E2-4F53-A249-F12FCBFD23DF}" destId="{E0D7C8DF-F40F-4CA1-9C8C-A957498B9AD1}" srcOrd="0" destOrd="0" presId="urn:microsoft.com/office/officeart/2005/8/layout/radial6"/>
    <dgm:cxn modelId="{8EB4640E-FF06-4B3D-B219-7D3439CE21DB}" srcId="{5719BA33-32FB-4E39-8249-2C329AA4187A}" destId="{07787D34-F1E2-4F53-A249-F12FCBFD23DF}" srcOrd="1" destOrd="0" parTransId="{A492BC6D-FD19-49C9-9CDF-609076582427}" sibTransId="{E592F37B-BB98-48A5-9BBD-999D98C04CAD}"/>
    <dgm:cxn modelId="{B9FFC0F3-7F3B-4B6A-988F-2AE2B4CA4C15}" type="presOf" srcId="{4E866B02-8F7A-4C8E-9108-25F3523C650A}" destId="{1C6BFEE4-58F0-4C99-87C0-8AF02F7A915D}" srcOrd="0" destOrd="0" presId="urn:microsoft.com/office/officeart/2005/8/layout/radial6"/>
    <dgm:cxn modelId="{936D3A7F-1B27-41BA-9A0C-CC7BF6D55EEE}" type="presOf" srcId="{AB6AFFCC-C835-49EF-851B-28013556F07D}" destId="{2A678DD4-1CCC-4B56-8C3A-3F21646DD283}" srcOrd="0" destOrd="0" presId="urn:microsoft.com/office/officeart/2005/8/layout/radial6"/>
    <dgm:cxn modelId="{4A1D88C1-FBD2-4342-B05A-5ACA0C24A112}" type="presOf" srcId="{5719BA33-32FB-4E39-8249-2C329AA4187A}" destId="{1859E45A-F1F8-476C-A675-508D8B17A2FE}" srcOrd="0" destOrd="0" presId="urn:microsoft.com/office/officeart/2005/8/layout/radial6"/>
    <dgm:cxn modelId="{CB5F27B0-92B1-441F-85CE-B6996769CED1}" type="presOf" srcId="{DC2AA262-F658-4340-956C-FEB41673126B}" destId="{1F8C3EA6-2DBE-49A1-9573-3B2C1937ACC4}" srcOrd="0" destOrd="0" presId="urn:microsoft.com/office/officeart/2005/8/layout/radial6"/>
    <dgm:cxn modelId="{B4689357-455C-45E7-9015-3CA60419AF6C}" type="presOf" srcId="{51198102-5027-420C-9C20-77D813DDFC54}" destId="{321D2855-EC7E-4DF3-921F-A36AA50B7F31}" srcOrd="0" destOrd="0" presId="urn:microsoft.com/office/officeart/2005/8/layout/radial6"/>
    <dgm:cxn modelId="{16E1A811-1B58-45BA-A28A-51510F56C76A}" type="presOf" srcId="{4147DF00-9FCB-4954-AE33-B573B24235A3}" destId="{7B69C93B-87D6-4769-82FA-5FB19736CBB3}" srcOrd="0" destOrd="0" presId="urn:microsoft.com/office/officeart/2005/8/layout/radial6"/>
    <dgm:cxn modelId="{E5EC802C-A4AB-4F20-B40B-A1F0D467E05E}" srcId="{DC2AA262-F658-4340-956C-FEB41673126B}" destId="{5719BA33-32FB-4E39-8249-2C329AA4187A}" srcOrd="0" destOrd="0" parTransId="{FE2AD25B-4D62-4A30-89DC-C391CAE00BDD}" sibTransId="{ABEDF471-3A09-41E8-94F2-8AA932FB75A9}"/>
    <dgm:cxn modelId="{1478B9A3-E469-4FED-95E5-297DE46E646A}" type="presOf" srcId="{D9445316-3325-4D84-AFF2-85E51210546D}" destId="{723AC553-4E67-4FBC-AC7E-714778E5FFE2}" srcOrd="0" destOrd="0" presId="urn:microsoft.com/office/officeart/2005/8/layout/radial6"/>
    <dgm:cxn modelId="{85A30ED3-5C3F-4C7B-91AD-6CFCB1296247}" srcId="{5719BA33-32FB-4E39-8249-2C329AA4187A}" destId="{4E866B02-8F7A-4C8E-9108-25F3523C650A}" srcOrd="3" destOrd="0" parTransId="{E99D11AF-2A8E-4D89-B161-8A0230DAB760}" sibTransId="{AB6AFFCC-C835-49EF-851B-28013556F07D}"/>
    <dgm:cxn modelId="{56AA62C3-A36F-4487-A67A-AC172B31BEB8}" srcId="{5719BA33-32FB-4E39-8249-2C329AA4187A}" destId="{D9445316-3325-4D84-AFF2-85E51210546D}" srcOrd="0" destOrd="0" parTransId="{45579937-99F0-43ED-90EF-6692C4FD6548}" sibTransId="{492C7D69-D149-42BB-9DBD-DA67506C4243}"/>
    <dgm:cxn modelId="{5CC3BD44-4539-417E-909B-AB7B6A98ECFE}" srcId="{5719BA33-32FB-4E39-8249-2C329AA4187A}" destId="{51198102-5027-420C-9C20-77D813DDFC54}" srcOrd="2" destOrd="0" parTransId="{CDC57727-8FC0-4295-BBDA-DF9F763E8B3B}" sibTransId="{4147DF00-9FCB-4954-AE33-B573B24235A3}"/>
    <dgm:cxn modelId="{61ED269F-4CB7-4148-B093-BF5589AF8293}" type="presOf" srcId="{492C7D69-D149-42BB-9DBD-DA67506C4243}" destId="{2D4F9D85-1C47-4564-AF59-ED62805D039C}" srcOrd="0" destOrd="0" presId="urn:microsoft.com/office/officeart/2005/8/layout/radial6"/>
    <dgm:cxn modelId="{F930B433-0935-4847-8F9A-582DD0C81726}" type="presOf" srcId="{E592F37B-BB98-48A5-9BBD-999D98C04CAD}" destId="{B11AAB04-60BD-4523-B145-BFFD591F47FC}" srcOrd="0" destOrd="0" presId="urn:microsoft.com/office/officeart/2005/8/layout/radial6"/>
    <dgm:cxn modelId="{C37B0F78-189E-4588-A4C8-5880447C1AF8}" type="presParOf" srcId="{1F8C3EA6-2DBE-49A1-9573-3B2C1937ACC4}" destId="{1859E45A-F1F8-476C-A675-508D8B17A2FE}" srcOrd="0" destOrd="0" presId="urn:microsoft.com/office/officeart/2005/8/layout/radial6"/>
    <dgm:cxn modelId="{FE3EDFB2-3C02-4F85-A580-716D91585AAA}" type="presParOf" srcId="{1F8C3EA6-2DBE-49A1-9573-3B2C1937ACC4}" destId="{723AC553-4E67-4FBC-AC7E-714778E5FFE2}" srcOrd="1" destOrd="0" presId="urn:microsoft.com/office/officeart/2005/8/layout/radial6"/>
    <dgm:cxn modelId="{71BFB854-262F-41B2-8E24-7C2DCE035500}" type="presParOf" srcId="{1F8C3EA6-2DBE-49A1-9573-3B2C1937ACC4}" destId="{05085912-D3EC-4E37-BDCB-598DC024F16D}" srcOrd="2" destOrd="0" presId="urn:microsoft.com/office/officeart/2005/8/layout/radial6"/>
    <dgm:cxn modelId="{4866E643-1D81-49B0-B5EE-C9296E148C14}" type="presParOf" srcId="{1F8C3EA6-2DBE-49A1-9573-3B2C1937ACC4}" destId="{2D4F9D85-1C47-4564-AF59-ED62805D039C}" srcOrd="3" destOrd="0" presId="urn:microsoft.com/office/officeart/2005/8/layout/radial6"/>
    <dgm:cxn modelId="{B0D8FE42-BD9E-4B44-84C9-B1F3C33F1B24}" type="presParOf" srcId="{1F8C3EA6-2DBE-49A1-9573-3B2C1937ACC4}" destId="{E0D7C8DF-F40F-4CA1-9C8C-A957498B9AD1}" srcOrd="4" destOrd="0" presId="urn:microsoft.com/office/officeart/2005/8/layout/radial6"/>
    <dgm:cxn modelId="{3FAE3B05-DDCD-408A-8C7D-5270861331DB}" type="presParOf" srcId="{1F8C3EA6-2DBE-49A1-9573-3B2C1937ACC4}" destId="{C25A7E10-F023-4785-8568-4D96E2B3B589}" srcOrd="5" destOrd="0" presId="urn:microsoft.com/office/officeart/2005/8/layout/radial6"/>
    <dgm:cxn modelId="{C704A56D-23FF-4B94-A682-2032F4A9E694}" type="presParOf" srcId="{1F8C3EA6-2DBE-49A1-9573-3B2C1937ACC4}" destId="{B11AAB04-60BD-4523-B145-BFFD591F47FC}" srcOrd="6" destOrd="0" presId="urn:microsoft.com/office/officeart/2005/8/layout/radial6"/>
    <dgm:cxn modelId="{7541FE29-C44A-48AC-8211-3C60E19CE2E7}" type="presParOf" srcId="{1F8C3EA6-2DBE-49A1-9573-3B2C1937ACC4}" destId="{321D2855-EC7E-4DF3-921F-A36AA50B7F31}" srcOrd="7" destOrd="0" presId="urn:microsoft.com/office/officeart/2005/8/layout/radial6"/>
    <dgm:cxn modelId="{A74E4E39-8BDE-4433-9176-71A6CEDC671B}" type="presParOf" srcId="{1F8C3EA6-2DBE-49A1-9573-3B2C1937ACC4}" destId="{7A839D4F-0E00-4328-B37A-DC08029EA753}" srcOrd="8" destOrd="0" presId="urn:microsoft.com/office/officeart/2005/8/layout/radial6"/>
    <dgm:cxn modelId="{7FA8BD72-2BF5-42A7-8991-4C61E31CAD40}" type="presParOf" srcId="{1F8C3EA6-2DBE-49A1-9573-3B2C1937ACC4}" destId="{7B69C93B-87D6-4769-82FA-5FB19736CBB3}" srcOrd="9" destOrd="0" presId="urn:microsoft.com/office/officeart/2005/8/layout/radial6"/>
    <dgm:cxn modelId="{AB787741-B70E-4DCD-8BD7-2BA8B575C51B}" type="presParOf" srcId="{1F8C3EA6-2DBE-49A1-9573-3B2C1937ACC4}" destId="{1C6BFEE4-58F0-4C99-87C0-8AF02F7A915D}" srcOrd="10" destOrd="0" presId="urn:microsoft.com/office/officeart/2005/8/layout/radial6"/>
    <dgm:cxn modelId="{16165369-2BA9-4158-A435-79371579C1C2}" type="presParOf" srcId="{1F8C3EA6-2DBE-49A1-9573-3B2C1937ACC4}" destId="{D34D5226-6C80-449F-9AF6-DB9AF94C5012}" srcOrd="11" destOrd="0" presId="urn:microsoft.com/office/officeart/2005/8/layout/radial6"/>
    <dgm:cxn modelId="{2C482FB4-D8D1-424A-8C8B-40E92CEC5D71}" type="presParOf" srcId="{1F8C3EA6-2DBE-49A1-9573-3B2C1937ACC4}" destId="{2A678DD4-1CCC-4B56-8C3A-3F21646DD283}"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78DD4-1CCC-4B56-8C3A-3F21646DD283}">
      <dsp:nvSpPr>
        <dsp:cNvPr id="0" name=""/>
        <dsp:cNvSpPr/>
      </dsp:nvSpPr>
      <dsp:spPr>
        <a:xfrm>
          <a:off x="1538644" y="462151"/>
          <a:ext cx="3083278" cy="3083278"/>
        </a:xfrm>
        <a:prstGeom prst="blockArc">
          <a:avLst>
            <a:gd name="adj1" fmla="val 10800000"/>
            <a:gd name="adj2" fmla="val 1620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69C93B-87D6-4769-82FA-5FB19736CBB3}">
      <dsp:nvSpPr>
        <dsp:cNvPr id="0" name=""/>
        <dsp:cNvSpPr/>
      </dsp:nvSpPr>
      <dsp:spPr>
        <a:xfrm>
          <a:off x="1538644" y="462151"/>
          <a:ext cx="3083278" cy="3083278"/>
        </a:xfrm>
        <a:prstGeom prst="blockArc">
          <a:avLst>
            <a:gd name="adj1" fmla="val 5400000"/>
            <a:gd name="adj2" fmla="val 1080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1AAB04-60BD-4523-B145-BFFD591F47FC}">
      <dsp:nvSpPr>
        <dsp:cNvPr id="0" name=""/>
        <dsp:cNvSpPr/>
      </dsp:nvSpPr>
      <dsp:spPr>
        <a:xfrm>
          <a:off x="1538644" y="462151"/>
          <a:ext cx="3083278" cy="3083278"/>
        </a:xfrm>
        <a:prstGeom prst="blockArc">
          <a:avLst>
            <a:gd name="adj1" fmla="val 0"/>
            <a:gd name="adj2" fmla="val 5400000"/>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4F9D85-1C47-4564-AF59-ED62805D039C}">
      <dsp:nvSpPr>
        <dsp:cNvPr id="0" name=""/>
        <dsp:cNvSpPr/>
      </dsp:nvSpPr>
      <dsp:spPr>
        <a:xfrm>
          <a:off x="1538644" y="462151"/>
          <a:ext cx="3083278" cy="3083278"/>
        </a:xfrm>
        <a:prstGeom prst="blockArc">
          <a:avLst>
            <a:gd name="adj1" fmla="val 16200000"/>
            <a:gd name="adj2" fmla="val 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59E45A-F1F8-476C-A675-508D8B17A2FE}">
      <dsp:nvSpPr>
        <dsp:cNvPr id="0" name=""/>
        <dsp:cNvSpPr/>
      </dsp:nvSpPr>
      <dsp:spPr>
        <a:xfrm>
          <a:off x="2370374" y="1293881"/>
          <a:ext cx="1419818" cy="14198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Who am I?</a:t>
          </a:r>
        </a:p>
        <a:p>
          <a:pPr lvl="0" algn="ctr" defTabSz="755650">
            <a:lnSpc>
              <a:spcPct val="90000"/>
            </a:lnSpc>
            <a:spcBef>
              <a:spcPct val="0"/>
            </a:spcBef>
            <a:spcAft>
              <a:spcPct val="35000"/>
            </a:spcAft>
          </a:pPr>
          <a:r>
            <a:rPr lang="en-US" sz="1700" kern="1200" dirty="0"/>
            <a:t>All of these.</a:t>
          </a:r>
        </a:p>
      </dsp:txBody>
      <dsp:txXfrm>
        <a:off x="2578302" y="1501809"/>
        <a:ext cx="1003962" cy="1003962"/>
      </dsp:txXfrm>
    </dsp:sp>
    <dsp:sp modelId="{723AC553-4E67-4FBC-AC7E-714778E5FFE2}">
      <dsp:nvSpPr>
        <dsp:cNvPr id="0" name=""/>
        <dsp:cNvSpPr/>
      </dsp:nvSpPr>
      <dsp:spPr>
        <a:xfrm>
          <a:off x="2583347" y="994"/>
          <a:ext cx="993872" cy="9938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Mentor</a:t>
          </a:r>
        </a:p>
      </dsp:txBody>
      <dsp:txXfrm>
        <a:off x="2728896" y="146543"/>
        <a:ext cx="702774" cy="702774"/>
      </dsp:txXfrm>
    </dsp:sp>
    <dsp:sp modelId="{E0D7C8DF-F40F-4CA1-9C8C-A957498B9AD1}">
      <dsp:nvSpPr>
        <dsp:cNvPr id="0" name=""/>
        <dsp:cNvSpPr/>
      </dsp:nvSpPr>
      <dsp:spPr>
        <a:xfrm>
          <a:off x="4089207" y="1506854"/>
          <a:ext cx="993872" cy="99387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Leader</a:t>
          </a:r>
        </a:p>
      </dsp:txBody>
      <dsp:txXfrm>
        <a:off x="4234756" y="1652403"/>
        <a:ext cx="702774" cy="702774"/>
      </dsp:txXfrm>
    </dsp:sp>
    <dsp:sp modelId="{321D2855-EC7E-4DF3-921F-A36AA50B7F31}">
      <dsp:nvSpPr>
        <dsp:cNvPr id="0" name=""/>
        <dsp:cNvSpPr/>
      </dsp:nvSpPr>
      <dsp:spPr>
        <a:xfrm>
          <a:off x="2583347" y="3012713"/>
          <a:ext cx="993872" cy="9938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Peer</a:t>
          </a:r>
        </a:p>
      </dsp:txBody>
      <dsp:txXfrm>
        <a:off x="2728896" y="3158262"/>
        <a:ext cx="702774" cy="702774"/>
      </dsp:txXfrm>
    </dsp:sp>
    <dsp:sp modelId="{1C6BFEE4-58F0-4C99-87C0-8AF02F7A915D}">
      <dsp:nvSpPr>
        <dsp:cNvPr id="0" name=""/>
        <dsp:cNvSpPr/>
      </dsp:nvSpPr>
      <dsp:spPr>
        <a:xfrm>
          <a:off x="1077487" y="1506854"/>
          <a:ext cx="993872" cy="99387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Coach</a:t>
          </a:r>
        </a:p>
      </dsp:txBody>
      <dsp:txXfrm>
        <a:off x="1223036" y="1652403"/>
        <a:ext cx="702774" cy="70277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550AD3D-30CB-42D6-8CB7-77A5FD38E8C2}" type="datetimeFigureOut">
              <a:rPr lang="en-GB" smtClean="0"/>
              <a:t>15/04/2020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4B78152-7ED4-4F06-B2A6-DDA32DDC7C24}" type="slidenum">
              <a:rPr lang="en-GB" smtClean="0"/>
              <a:t>‹#›</a:t>
            </a:fld>
            <a:endParaRPr lang="en-GB"/>
          </a:p>
        </p:txBody>
      </p:sp>
    </p:spTree>
    <p:extLst>
      <p:ext uri="{BB962C8B-B14F-4D97-AF65-F5344CB8AC3E}">
        <p14:creationId xmlns:p14="http://schemas.microsoft.com/office/powerpoint/2010/main" val="834273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5369935-90DD-4F82-B41A-97273EA1C666}" type="datetimeFigureOut">
              <a:rPr lang="en-GB" smtClean="0"/>
              <a:t>15/04/2020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46E6A54-1EDE-4538-A694-576B6D8E6304}" type="slidenum">
              <a:rPr lang="en-GB" smtClean="0"/>
              <a:t>‹#›</a:t>
            </a:fld>
            <a:endParaRPr lang="en-GB"/>
          </a:p>
        </p:txBody>
      </p:sp>
    </p:spTree>
    <p:extLst>
      <p:ext uri="{BB962C8B-B14F-4D97-AF65-F5344CB8AC3E}">
        <p14:creationId xmlns:p14="http://schemas.microsoft.com/office/powerpoint/2010/main" val="390339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career conversation is a regular, discussion that helps a member of staff work out what they would like to achieve in their career, to understand how they are doing at the moment, and to make plans to move towards their goals.</a:t>
            </a:r>
          </a:p>
          <a:p>
            <a:r>
              <a:rPr lang="en-GB" baseline="0" dirty="0" smtClean="0"/>
              <a:t>We’re introducing it to take the place of the annual Staff Development and Performance Review for staff in the Education and Research Job Family, but it could be part of a mentoring or coaching process, as it shares the same intention to help people understand their strengths and potential, and take responsibility for managing their career.</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1</a:t>
            </a:fld>
            <a:endParaRPr lang="en-GB"/>
          </a:p>
        </p:txBody>
      </p:sp>
    </p:spTree>
    <p:extLst>
      <p:ext uri="{BB962C8B-B14F-4D97-AF65-F5344CB8AC3E}">
        <p14:creationId xmlns:p14="http://schemas.microsoft.com/office/powerpoint/2010/main" val="34109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Values </a:t>
            </a:r>
            <a:r>
              <a:rPr lang="en-GB" dirty="0" smtClean="0"/>
              <a:t>&amp; </a:t>
            </a:r>
            <a:r>
              <a:rPr lang="en-GB" dirty="0" smtClean="0"/>
              <a:t>Aspirations. </a:t>
            </a:r>
            <a:r>
              <a:rPr lang="en-GB" dirty="0" smtClean="0"/>
              <a:t>What</a:t>
            </a:r>
            <a:r>
              <a:rPr lang="en-GB" baseline="0" dirty="0" smtClean="0"/>
              <a:t> matters to you?</a:t>
            </a:r>
          </a:p>
          <a:p>
            <a:r>
              <a:rPr lang="en-GB" baseline="0" dirty="0" smtClean="0"/>
              <a:t>It’s in here you may talk about why someone is driven to be an academic in the first place? What do they get out of it? Where do they see their career going? Do they want to be a professor by age 40, are they spending a few years with starting a family, is there a specific change they’re trying to produce, through their research or teaching?  What are they not doing now, that they would like to?</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10</a:t>
            </a:fld>
            <a:endParaRPr lang="en-US"/>
          </a:p>
        </p:txBody>
      </p:sp>
    </p:spTree>
    <p:extLst>
      <p:ext uri="{BB962C8B-B14F-4D97-AF65-F5344CB8AC3E}">
        <p14:creationId xmlns:p14="http://schemas.microsoft.com/office/powerpoint/2010/main" val="409149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are things going? This</a:t>
            </a:r>
            <a:r>
              <a:rPr lang="en-GB" baseline="0" dirty="0" smtClean="0"/>
              <a:t> is where you may talk about what went well in the last year, the extent to which you’re achieving your ambitions or succeeding in projects, informed by things like research outputs, successfully delivered taught programmes, thriving partnerships and opportunities opening up. You could also think about how all those things relate to the academic career structure: are you preparing for a promotion bid, and how do you look against those things that will be assessed? Or Is promotion not a relevant thing at the moment?</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11</a:t>
            </a:fld>
            <a:endParaRPr lang="en-US"/>
          </a:p>
        </p:txBody>
      </p:sp>
    </p:spTree>
    <p:extLst>
      <p:ext uri="{BB962C8B-B14F-4D97-AF65-F5344CB8AC3E}">
        <p14:creationId xmlns:p14="http://schemas.microsoft.com/office/powerpoint/2010/main" val="317220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the</a:t>
            </a:r>
            <a:r>
              <a:rPr lang="en-GB" baseline="0" dirty="0" smtClean="0"/>
              <a:t> context we find ourselves in? What’s happening in the world around us, in the University, the Department. Home and family?  What’s hot in the discipline? Everyone’s circumstances are different, and everyone needs to balance personal aspirations with what the Department requires and what they’re going to get fulfilment from.</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12</a:t>
            </a:fld>
            <a:endParaRPr lang="en-US"/>
          </a:p>
        </p:txBody>
      </p:sp>
    </p:spTree>
    <p:extLst>
      <p:ext uri="{BB962C8B-B14F-4D97-AF65-F5344CB8AC3E}">
        <p14:creationId xmlns:p14="http://schemas.microsoft.com/office/powerpoint/2010/main" val="1886961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helpful to have goals, and to make and commit to plans</a:t>
            </a:r>
            <a:r>
              <a:rPr lang="en-GB" dirty="0" smtClean="0"/>
              <a:t>.  This is an opportunity</a:t>
            </a:r>
            <a:r>
              <a:rPr lang="en-GB" baseline="0" dirty="0" smtClean="0"/>
              <a:t> to put some disciplined thinking into what you’re going to do next, to move towards those aspirations. What are the first practical steps, what support do you need to seek out?</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13</a:t>
            </a:fld>
            <a:endParaRPr lang="en-US"/>
          </a:p>
        </p:txBody>
      </p:sp>
    </p:spTree>
    <p:extLst>
      <p:ext uri="{BB962C8B-B14F-4D97-AF65-F5344CB8AC3E}">
        <p14:creationId xmlns:p14="http://schemas.microsoft.com/office/powerpoint/2010/main" val="42281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conversation can start anywhere in these domains: it’s sometimes helpful to open up with just: “how are things going?” and see what happens. By the end, you should have covered all these areas and focused down onto a few key goals, with plans of how to get there. </a:t>
            </a:r>
            <a:endParaRPr lang="en-GB" baseline="0" dirty="0"/>
          </a:p>
          <a:p>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14</a:t>
            </a:fld>
            <a:endParaRPr lang="en-US"/>
          </a:p>
        </p:txBody>
      </p:sp>
    </p:spTree>
    <p:extLst>
      <p:ext uri="{BB962C8B-B14F-4D97-AF65-F5344CB8AC3E}">
        <p14:creationId xmlns:p14="http://schemas.microsoft.com/office/powerpoint/2010/main" val="282496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think about</a:t>
            </a:r>
            <a:r>
              <a:rPr lang="en-GB" baseline="0" dirty="0" smtClean="0"/>
              <a:t> the skills the reviewer or mentor will need to conduct a successful career conversation. Establishing rapport and trust is obviously important, we want people to feel safe exploring their career goals and potential. </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15</a:t>
            </a:fld>
            <a:endParaRPr lang="en-GB"/>
          </a:p>
        </p:txBody>
      </p:sp>
    </p:spTree>
    <p:extLst>
      <p:ext uri="{BB962C8B-B14F-4D97-AF65-F5344CB8AC3E}">
        <p14:creationId xmlns:p14="http://schemas.microsoft.com/office/powerpoint/2010/main" val="243776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not</a:t>
            </a:r>
            <a:r>
              <a:rPr lang="en-GB" baseline="0" dirty="0" smtClean="0"/>
              <a:t> </a:t>
            </a:r>
            <a:r>
              <a:rPr lang="en-GB" baseline="0" dirty="0"/>
              <a:t>merely feel-good  </a:t>
            </a:r>
            <a:r>
              <a:rPr lang="en-GB" baseline="0" dirty="0" smtClean="0"/>
              <a:t>conversations, </a:t>
            </a:r>
            <a:r>
              <a:rPr lang="en-GB" baseline="0" dirty="0"/>
              <a:t>but </a:t>
            </a:r>
            <a:r>
              <a:rPr lang="en-GB" baseline="0" dirty="0" smtClean="0"/>
              <a:t>neither are they just </a:t>
            </a:r>
            <a:r>
              <a:rPr lang="en-GB" baseline="0" dirty="0"/>
              <a:t>a form-filling exercise. The conversation, awareness and commitments made are what count.</a:t>
            </a:r>
          </a:p>
          <a:p>
            <a:r>
              <a:rPr lang="en-GB" dirty="0" smtClean="0"/>
              <a:t>Reviewers need to listen carefully and ask the questions that help people go </a:t>
            </a:r>
            <a:r>
              <a:rPr lang="en-GB" baseline="0" dirty="0" smtClean="0"/>
              <a:t>deeper </a:t>
            </a:r>
            <a:r>
              <a:rPr lang="en-GB" baseline="0" dirty="0"/>
              <a:t>into their understanding of themselves and their situation, potential and </a:t>
            </a:r>
            <a:r>
              <a:rPr lang="en-GB" baseline="0" dirty="0" smtClean="0"/>
              <a:t>options.</a:t>
            </a:r>
            <a:endParaRPr lang="en-GB" baseline="0" dirty="0"/>
          </a:p>
          <a:p>
            <a:endParaRPr lang="en-GB" baseline="0" dirty="0"/>
          </a:p>
          <a:p>
            <a:r>
              <a:rPr lang="en-GB" baseline="0" dirty="0" smtClean="0"/>
              <a:t>Ultimately </a:t>
            </a:r>
            <a:r>
              <a:rPr lang="en-GB" baseline="0" dirty="0" smtClean="0"/>
              <a:t>the “reviewee” has </a:t>
            </a:r>
            <a:r>
              <a:rPr lang="en-GB" baseline="0" dirty="0"/>
              <a:t>to take </a:t>
            </a:r>
            <a:r>
              <a:rPr lang="en-GB" baseline="0" dirty="0" smtClean="0"/>
              <a:t>responsibility </a:t>
            </a:r>
            <a:r>
              <a:rPr lang="en-GB" baseline="0" dirty="0"/>
              <a:t>to </a:t>
            </a:r>
            <a:r>
              <a:rPr lang="en-GB" baseline="0" dirty="0" smtClean="0"/>
              <a:t>act, guided carefully by what they’ve learned about themselves.</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16</a:t>
            </a:fld>
            <a:endParaRPr lang="en-GB"/>
          </a:p>
        </p:txBody>
      </p:sp>
    </p:spTree>
    <p:extLst>
      <p:ext uri="{BB962C8B-B14F-4D97-AF65-F5344CB8AC3E}">
        <p14:creationId xmlns:p14="http://schemas.microsoft.com/office/powerpoint/2010/main" val="2914028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Mostly </a:t>
            </a:r>
            <a:r>
              <a:rPr lang="en-GB" baseline="0" dirty="0"/>
              <a:t>people </a:t>
            </a:r>
            <a:r>
              <a:rPr lang="en-GB" baseline="0" dirty="0" smtClean="0"/>
              <a:t>have conversations with someone who is not their line manager, so you may ask what role the reviewer has</a:t>
            </a:r>
            <a:r>
              <a:rPr lang="en-GB" baseline="0" dirty="0" smtClean="0"/>
              <a:t>. They may be fulfilling any or, more likely all, of these roles: bring the experience of the mentor, using the skills of the coach, holding the responsibility of a senior but mutually supportive colleague.</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17</a:t>
            </a:fld>
            <a:endParaRPr lang="en-US"/>
          </a:p>
        </p:txBody>
      </p:sp>
    </p:spTree>
    <p:extLst>
      <p:ext uri="{BB962C8B-B14F-4D97-AF65-F5344CB8AC3E}">
        <p14:creationId xmlns:p14="http://schemas.microsoft.com/office/powerpoint/2010/main" val="28024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18</a:t>
            </a:fld>
            <a:endParaRPr lang="en-GB"/>
          </a:p>
        </p:txBody>
      </p:sp>
    </p:spTree>
    <p:extLst>
      <p:ext uri="{BB962C8B-B14F-4D97-AF65-F5344CB8AC3E}">
        <p14:creationId xmlns:p14="http://schemas.microsoft.com/office/powerpoint/2010/main" val="19579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find guidance and documents</a:t>
            </a:r>
            <a:r>
              <a:rPr lang="en-GB" baseline="0" dirty="0" smtClean="0"/>
              <a:t> for Career Conversations on the University website. </a:t>
            </a:r>
            <a:r>
              <a:rPr lang="en-GB" baseline="0" dirty="0" smtClean="0"/>
              <a:t> Type “Career conversations” into the search box.</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19</a:t>
            </a:fld>
            <a:endParaRPr lang="en-GB"/>
          </a:p>
        </p:txBody>
      </p:sp>
    </p:spTree>
    <p:extLst>
      <p:ext uri="{BB962C8B-B14F-4D97-AF65-F5344CB8AC3E}">
        <p14:creationId xmlns:p14="http://schemas.microsoft.com/office/powerpoint/2010/main" val="77858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distinctive about</a:t>
            </a:r>
            <a:r>
              <a:rPr lang="en-GB" baseline="0" dirty="0" smtClean="0"/>
              <a:t> a career conversation? It is a regular, purposeful discussion that helps a member of staff work out what they would like to achieve in their career, to understand how they are doing at the moment, and to make plans to move towards their goals. </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a:t>
            </a:fld>
            <a:endParaRPr lang="en-GB"/>
          </a:p>
        </p:txBody>
      </p:sp>
    </p:spTree>
    <p:extLst>
      <p:ext uri="{BB962C8B-B14F-4D97-AF65-F5344CB8AC3E}">
        <p14:creationId xmlns:p14="http://schemas.microsoft.com/office/powerpoint/2010/main" val="140089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find documents</a:t>
            </a:r>
            <a:r>
              <a:rPr lang="en-GB" baseline="0" dirty="0" smtClean="0"/>
              <a:t> including the record form, which has reminders about the structure and process.</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20</a:t>
            </a:fld>
            <a:endParaRPr lang="en-GB"/>
          </a:p>
        </p:txBody>
      </p:sp>
    </p:spTree>
    <p:extLst>
      <p:ext uri="{BB962C8B-B14F-4D97-AF65-F5344CB8AC3E}">
        <p14:creationId xmlns:p14="http://schemas.microsoft.com/office/powerpoint/2010/main" val="3134571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text boxes to record the</a:t>
            </a:r>
            <a:r>
              <a:rPr lang="en-GB" baseline="0" dirty="0" smtClean="0"/>
              <a:t> essential reflections, goals and plans.</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21</a:t>
            </a:fld>
            <a:endParaRPr lang="en-GB"/>
          </a:p>
        </p:txBody>
      </p:sp>
    </p:spTree>
    <p:extLst>
      <p:ext uri="{BB962C8B-B14F-4D97-AF65-F5344CB8AC3E}">
        <p14:creationId xmlns:p14="http://schemas.microsoft.com/office/powerpoint/2010/main" val="1935355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will also see some possible questions that can be used as prompts to move the conversation on in the different domains. Don’t just work through these; look out for the moment that one would be useful.</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22</a:t>
            </a:fld>
            <a:endParaRPr lang="en-GB"/>
          </a:p>
        </p:txBody>
      </p:sp>
    </p:spTree>
    <p:extLst>
      <p:ext uri="{BB962C8B-B14F-4D97-AF65-F5344CB8AC3E}">
        <p14:creationId xmlns:p14="http://schemas.microsoft.com/office/powerpoint/2010/main" val="140354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here are some comments we’ve had about the Career Conversations</a:t>
            </a:r>
            <a:r>
              <a:rPr lang="en-GB" baseline="0" dirty="0" smtClean="0"/>
              <a:t> approach from people who have used it.</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23</a:t>
            </a:fld>
            <a:endParaRPr lang="en-GB"/>
          </a:p>
        </p:txBody>
      </p:sp>
    </p:spTree>
    <p:extLst>
      <p:ext uri="{BB962C8B-B14F-4D97-AF65-F5344CB8AC3E}">
        <p14:creationId xmlns:p14="http://schemas.microsoft.com/office/powerpoint/2010/main" val="1281592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well as career</a:t>
            </a:r>
            <a:r>
              <a:rPr lang="en-GB" baseline="0" dirty="0" smtClean="0"/>
              <a:t> management, there are some emerging benefits from having better quality conversations</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24</a:t>
            </a:fld>
            <a:endParaRPr lang="en-GB"/>
          </a:p>
        </p:txBody>
      </p:sp>
    </p:spTree>
    <p:extLst>
      <p:ext uri="{BB962C8B-B14F-4D97-AF65-F5344CB8AC3E}">
        <p14:creationId xmlns:p14="http://schemas.microsoft.com/office/powerpoint/2010/main" val="1420391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25</a:t>
            </a:fld>
            <a:endParaRPr lang="en-GB"/>
          </a:p>
        </p:txBody>
      </p:sp>
    </p:spTree>
    <p:extLst>
      <p:ext uri="{BB962C8B-B14F-4D97-AF65-F5344CB8AC3E}">
        <p14:creationId xmlns:p14="http://schemas.microsoft.com/office/powerpoint/2010/main" val="311278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a:t>
            </a:r>
            <a:r>
              <a:rPr lang="en-GB" u="sng" baseline="0" dirty="0" smtClean="0"/>
              <a:t>not</a:t>
            </a:r>
            <a:r>
              <a:rPr lang="en-GB" baseline="0" dirty="0" smtClean="0"/>
              <a:t> an exercise in filling in a forms and ticking boxes.</a:t>
            </a:r>
          </a:p>
          <a:p>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3</a:t>
            </a:fld>
            <a:endParaRPr lang="en-GB"/>
          </a:p>
        </p:txBody>
      </p:sp>
    </p:spTree>
    <p:extLst>
      <p:ext uri="{BB962C8B-B14F-4D97-AF65-F5344CB8AC3E}">
        <p14:creationId xmlns:p14="http://schemas.microsoft.com/office/powerpoint/2010/main" val="364247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4</a:t>
            </a:fld>
            <a:endParaRPr lang="en-GB"/>
          </a:p>
        </p:txBody>
      </p:sp>
    </p:spTree>
    <p:extLst>
      <p:ext uri="{BB962C8B-B14F-4D97-AF65-F5344CB8AC3E}">
        <p14:creationId xmlns:p14="http://schemas.microsoft.com/office/powerpoint/2010/main" val="106580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the job of the reviewer, mentor or coach to help the</a:t>
            </a:r>
            <a:r>
              <a:rPr lang="en-GB" baseline="0" dirty="0" smtClean="0"/>
              <a:t> individual think rigorously about how they’re doing, where they want to go and how they can get there.  </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5</a:t>
            </a:fld>
            <a:endParaRPr lang="en-GB"/>
          </a:p>
        </p:txBody>
      </p:sp>
    </p:spTree>
    <p:extLst>
      <p:ext uri="{BB962C8B-B14F-4D97-AF65-F5344CB8AC3E}">
        <p14:creationId xmlns:p14="http://schemas.microsoft.com/office/powerpoint/2010/main" val="127565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smtClean="0"/>
              <a:t>To have a successful</a:t>
            </a:r>
            <a:r>
              <a:rPr lang="en-GB" baseline="0" dirty="0" smtClean="0"/>
              <a:t> career conversation, you need a particular </a:t>
            </a:r>
            <a:r>
              <a:rPr lang="en-GB" baseline="0" dirty="0" err="1" smtClean="0"/>
              <a:t>mindset</a:t>
            </a:r>
            <a:r>
              <a:rPr lang="en-GB" baseline="0" dirty="0" smtClean="0"/>
              <a:t>. In a traditional performance review, the reviewer passes judgement on a person’s performance, usually related to the achievement of objectives set some time ago. </a:t>
            </a:r>
            <a:r>
              <a:rPr lang="en-GB" baseline="0" dirty="0" smtClean="0"/>
              <a:t>In some organisations, that’s linked to pay and promotion, which limits the value of the conversation and skews behaviours.</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6</a:t>
            </a:fld>
            <a:endParaRPr lang="en-GB"/>
          </a:p>
        </p:txBody>
      </p:sp>
    </p:spTree>
    <p:extLst>
      <p:ext uri="{BB962C8B-B14F-4D97-AF65-F5344CB8AC3E}">
        <p14:creationId xmlns:p14="http://schemas.microsoft.com/office/powerpoint/2010/main" val="300711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smtClean="0"/>
              <a:t>A career </a:t>
            </a:r>
            <a:r>
              <a:rPr lang="en-GB" dirty="0" smtClean="0"/>
              <a:t>conversation, by contrast, </a:t>
            </a:r>
            <a:r>
              <a:rPr lang="en-GB" dirty="0" smtClean="0"/>
              <a:t>is </a:t>
            </a:r>
            <a:r>
              <a:rPr lang="en-GB" baseline="0" dirty="0" smtClean="0"/>
              <a:t>a process in which an individual is helped to tap into their own values and aspirations and set meaningful goals in their own context. The focus is shifted from the </a:t>
            </a:r>
            <a:r>
              <a:rPr lang="en-GB" baseline="0" dirty="0" smtClean="0"/>
              <a:t>voice of organisational management </a:t>
            </a:r>
            <a:r>
              <a:rPr lang="en-GB" baseline="0" dirty="0" smtClean="0"/>
              <a:t>to the intrinsic motivations of the staff member and how they can be best satisfied within the context of the organisation, and the work it needs to do. It’s important to consider how well people progressed against their goals, but with the focus celebrating, earning and looking forward, rather than assessing what’s gone before.</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7</a:t>
            </a:fld>
            <a:endParaRPr lang="en-GB"/>
          </a:p>
        </p:txBody>
      </p:sp>
    </p:spTree>
    <p:extLst>
      <p:ext uri="{BB962C8B-B14F-4D97-AF65-F5344CB8AC3E}">
        <p14:creationId xmlns:p14="http://schemas.microsoft.com/office/powerpoint/2010/main" val="104464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organisations have found that this works better,</a:t>
            </a:r>
            <a:r>
              <a:rPr lang="en-GB" baseline="0" dirty="0" smtClean="0"/>
              <a:t> especially for people in highly specialised professional roles with a large degree of autonomy and </a:t>
            </a:r>
            <a:r>
              <a:rPr lang="en-GB" baseline="0" dirty="0" err="1" smtClean="0"/>
              <a:t>stong</a:t>
            </a:r>
            <a:r>
              <a:rPr lang="en-GB" baseline="0" dirty="0" smtClean="0"/>
              <a:t> personal motivations.</a:t>
            </a:r>
            <a:r>
              <a:rPr lang="en-GB" dirty="0" smtClean="0"/>
              <a:t> </a:t>
            </a:r>
            <a:r>
              <a:rPr lang="en-GB" baseline="0" dirty="0" smtClean="0"/>
              <a:t>The organisation, in this case the University, </a:t>
            </a:r>
            <a:r>
              <a:rPr lang="en-GB" baseline="0" dirty="0" smtClean="0"/>
              <a:t>recognises that if you’re successful, we’re successful, so </a:t>
            </a:r>
            <a:r>
              <a:rPr lang="en-GB" baseline="0" dirty="0" smtClean="0"/>
              <a:t>the aim is to set up a system that helps you to thrive. Having regular, supportive review and reflection conversations is a highly beneficial and necessary part </a:t>
            </a:r>
            <a:r>
              <a:rPr lang="en-GB" baseline="0" smtClean="0"/>
              <a:t>of this.</a:t>
            </a:r>
            <a:endParaRPr lang="en-GB" dirty="0"/>
          </a:p>
        </p:txBody>
      </p:sp>
      <p:sp>
        <p:nvSpPr>
          <p:cNvPr id="4" name="Slide Number Placeholder 3"/>
          <p:cNvSpPr>
            <a:spLocks noGrp="1"/>
          </p:cNvSpPr>
          <p:nvPr>
            <p:ph type="sldNum" sz="quarter" idx="10"/>
          </p:nvPr>
        </p:nvSpPr>
        <p:spPr/>
        <p:txBody>
          <a:bodyPr/>
          <a:lstStyle/>
          <a:p>
            <a:fld id="{846E6A54-1EDE-4538-A694-576B6D8E6304}" type="slidenum">
              <a:rPr lang="en-GB" smtClean="0"/>
              <a:t>8</a:t>
            </a:fld>
            <a:endParaRPr lang="en-GB"/>
          </a:p>
        </p:txBody>
      </p:sp>
    </p:spTree>
    <p:extLst>
      <p:ext uri="{BB962C8B-B14F-4D97-AF65-F5344CB8AC3E}">
        <p14:creationId xmlns:p14="http://schemas.microsoft.com/office/powerpoint/2010/main" val="229200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happens</a:t>
            </a:r>
            <a:r>
              <a:rPr lang="en-GB" baseline="0" dirty="0" smtClean="0"/>
              <a:t> in a career conversation? </a:t>
            </a:r>
            <a:r>
              <a:rPr lang="en-GB" dirty="0" smtClean="0"/>
              <a:t>We use a model that has four domains. Let’s look at each of them.</a:t>
            </a:r>
            <a:endParaRPr lang="en-GB" dirty="0"/>
          </a:p>
        </p:txBody>
      </p:sp>
      <p:sp>
        <p:nvSpPr>
          <p:cNvPr id="4" name="Slide Number Placeholder 3"/>
          <p:cNvSpPr>
            <a:spLocks noGrp="1"/>
          </p:cNvSpPr>
          <p:nvPr>
            <p:ph type="sldNum" sz="quarter" idx="10"/>
          </p:nvPr>
        </p:nvSpPr>
        <p:spPr/>
        <p:txBody>
          <a:bodyPr/>
          <a:lstStyle/>
          <a:p>
            <a:fld id="{55AB0E47-F2DB-584A-B7DA-87224F5BADE5}" type="slidenum">
              <a:rPr lang="en-US" smtClean="0"/>
              <a:t>9</a:t>
            </a:fld>
            <a:endParaRPr lang="en-US"/>
          </a:p>
        </p:txBody>
      </p:sp>
    </p:spTree>
    <p:extLst>
      <p:ext uri="{BB962C8B-B14F-4D97-AF65-F5344CB8AC3E}">
        <p14:creationId xmlns:p14="http://schemas.microsoft.com/office/powerpoint/2010/main" val="3698274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A04A-69AF-4A84-BABC-8724B5E35B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F7FDB0-A16D-4266-BB4A-58F38535E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9A8829-BE30-4F07-B4C3-E8DB22748044}"/>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4D49FABF-96F8-4E2E-BC66-8312516C1B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8E2CCD-E8CB-4024-87C4-99006FEFEAC6}"/>
              </a:ext>
            </a:extLst>
          </p:cNvPr>
          <p:cNvSpPr>
            <a:spLocks noGrp="1"/>
          </p:cNvSpPr>
          <p:nvPr>
            <p:ph type="sldNum" sz="quarter" idx="12"/>
          </p:nvPr>
        </p:nvSpPr>
        <p:spPr/>
        <p:txBody>
          <a:bodyPr/>
          <a:lstStyle/>
          <a:p>
            <a:fld id="{BAF66964-DA3F-404E-A8DA-C709C715859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635" y="5814390"/>
            <a:ext cx="2018191" cy="827571"/>
          </a:xfrm>
          <a:prstGeom prst="rect">
            <a:avLst/>
          </a:prstGeom>
        </p:spPr>
      </p:pic>
    </p:spTree>
    <p:extLst>
      <p:ext uri="{BB962C8B-B14F-4D97-AF65-F5344CB8AC3E}">
        <p14:creationId xmlns:p14="http://schemas.microsoft.com/office/powerpoint/2010/main" val="199547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73E3-067C-48A8-AEDC-4EB842E9A2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4F3BA1-0AAA-412F-861B-A7B1DB3AAD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2C457A-87AE-43A6-9792-C459853231FD}"/>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3E97129D-3D19-46E4-B079-F2413F7D99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9B433-3485-43AB-859E-0B41F205636D}"/>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61001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1F4D9-C006-443C-BE6E-AFEFB4B774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AFEA4-E1E2-4374-A707-A371DBA7AD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41FF65-EAAD-4E89-87C5-9E03C0AB9E32}"/>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EA0CEEEC-0120-4A2E-B9BB-86316D5F75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DBD6-BF0E-4467-A71A-4B5B0D90F8FC}"/>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7522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E41C-3515-4A73-97EB-6560AD34C8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AE88F4-FA0B-45A4-B8A2-0876D41013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6EAF76-B677-4760-A015-38704A767A07}"/>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1B427AD8-CBEE-425A-ABEE-23A3EB8CD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3BA0C3-B3E0-4B8D-BF97-5742AF89C6AF}"/>
              </a:ext>
            </a:extLst>
          </p:cNvPr>
          <p:cNvSpPr>
            <a:spLocks noGrp="1"/>
          </p:cNvSpPr>
          <p:nvPr>
            <p:ph type="sldNum" sz="quarter" idx="12"/>
          </p:nvPr>
        </p:nvSpPr>
        <p:spPr/>
        <p:txBody>
          <a:bodyPr/>
          <a:lstStyle/>
          <a:p>
            <a:fld id="{BAF66964-DA3F-404E-A8DA-C709C715859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635" y="5814390"/>
            <a:ext cx="2018191" cy="827571"/>
          </a:xfrm>
          <a:prstGeom prst="rect">
            <a:avLst/>
          </a:prstGeom>
        </p:spPr>
      </p:pic>
    </p:spTree>
    <p:extLst>
      <p:ext uri="{BB962C8B-B14F-4D97-AF65-F5344CB8AC3E}">
        <p14:creationId xmlns:p14="http://schemas.microsoft.com/office/powerpoint/2010/main" val="24062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C14F-94C2-4773-826A-013D585134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4F10B1-FB3B-47A7-92E7-97BA60D855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BA9AD-1FAB-4258-A201-AC9CDCB6A858}"/>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1DA7F5E2-3F18-4001-8633-897DE3E6D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59B9D6-1BE1-462C-A76B-AADE202308EE}"/>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116385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DD5A-E3DB-41EC-814B-D619991501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7DAB-F981-46DE-B744-6B50037DA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41A440-9E8A-4442-93C9-09DD05C90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ED9210-6DEF-4B14-B6AF-75C540236796}"/>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6" name="Footer Placeholder 5">
            <a:extLst>
              <a:ext uri="{FF2B5EF4-FFF2-40B4-BE49-F238E27FC236}">
                <a16:creationId xmlns:a16="http://schemas.microsoft.com/office/drawing/2014/main" id="{C960C75C-00C2-4320-99D9-13D784C8BC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141BF6-F35A-47A1-BC39-A59454F9049B}"/>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23209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A8B1-EA58-4533-BDCD-C82B06EE8A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C4F082-AE4A-4E56-BCF5-21A616440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D3FD52-E4E0-4D43-BA43-CCCC971B6E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14DADE-983C-44A6-86BF-95DE9F6DF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EF0F3-6C25-4F05-B17A-445A863A1F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D2E682-CF67-4AAC-BC65-32E2397FC172}"/>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8" name="Footer Placeholder 7">
            <a:extLst>
              <a:ext uri="{FF2B5EF4-FFF2-40B4-BE49-F238E27FC236}">
                <a16:creationId xmlns:a16="http://schemas.microsoft.com/office/drawing/2014/main" id="{772739A2-14EE-4CA7-B3C9-3818B62565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D7218A-4D14-4FE2-83AF-B69E2795992B}"/>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131445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3068-9946-4B25-9814-7F3AF0DEA1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0C065-A93E-4E5C-A11F-1A161BACADF7}"/>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4" name="Footer Placeholder 3">
            <a:extLst>
              <a:ext uri="{FF2B5EF4-FFF2-40B4-BE49-F238E27FC236}">
                <a16:creationId xmlns:a16="http://schemas.microsoft.com/office/drawing/2014/main" id="{FE32ECE2-5772-4DDE-B40B-45AF3DECDB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9B1B0C-EA68-4C6E-8B8B-804BD12EA5B7}"/>
              </a:ext>
            </a:extLst>
          </p:cNvPr>
          <p:cNvSpPr>
            <a:spLocks noGrp="1"/>
          </p:cNvSpPr>
          <p:nvPr>
            <p:ph type="sldNum" sz="quarter" idx="12"/>
          </p:nvPr>
        </p:nvSpPr>
        <p:spPr/>
        <p:txBody>
          <a:bodyPr/>
          <a:lstStyle/>
          <a:p>
            <a:fld id="{BAF66964-DA3F-404E-A8DA-C709C7158593}"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635" y="5814390"/>
            <a:ext cx="2018191" cy="827571"/>
          </a:xfrm>
          <a:prstGeom prst="rect">
            <a:avLst/>
          </a:prstGeom>
        </p:spPr>
      </p:pic>
    </p:spTree>
    <p:extLst>
      <p:ext uri="{BB962C8B-B14F-4D97-AF65-F5344CB8AC3E}">
        <p14:creationId xmlns:p14="http://schemas.microsoft.com/office/powerpoint/2010/main" val="30740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586E67-ED6C-4A43-9435-BE80A295AFF0}"/>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3" name="Footer Placeholder 2">
            <a:extLst>
              <a:ext uri="{FF2B5EF4-FFF2-40B4-BE49-F238E27FC236}">
                <a16:creationId xmlns:a16="http://schemas.microsoft.com/office/drawing/2014/main" id="{3057D68E-664B-40EC-8AB1-8531ADA05C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6B417D-1DEE-4F6C-844E-4F4BB5300A4D}"/>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5432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2951-8651-4556-89B1-7250FE9DB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6A8E89-BB58-4089-8FD2-F74E187C5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233C7E-A494-4CEC-9BB9-3A1DDE3C6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47F3B-F8D9-4CAC-8238-5A05A0AECE5F}"/>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6" name="Footer Placeholder 5">
            <a:extLst>
              <a:ext uri="{FF2B5EF4-FFF2-40B4-BE49-F238E27FC236}">
                <a16:creationId xmlns:a16="http://schemas.microsoft.com/office/drawing/2014/main" id="{4C7B0FED-A08F-4A11-9379-043654D300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D077D2-16CC-4D77-AF08-F3B71F88D4F3}"/>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2018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28F1-6A7B-4CCD-8995-42D9C7746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B75C67-62DD-426F-986E-29100909D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5EBEE1-CFC9-4DEB-9C42-A6EA4DAB5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5ADFE5-A701-4DB3-9C09-1AF68FDFE71A}"/>
              </a:ext>
            </a:extLst>
          </p:cNvPr>
          <p:cNvSpPr>
            <a:spLocks noGrp="1"/>
          </p:cNvSpPr>
          <p:nvPr>
            <p:ph type="dt" sz="half" idx="10"/>
          </p:nvPr>
        </p:nvSpPr>
        <p:spPr/>
        <p:txBody>
          <a:bodyPr/>
          <a:lstStyle/>
          <a:p>
            <a:fld id="{F71CCC4F-9315-4FC4-BB7F-3AC57100E6C3}" type="datetimeFigureOut">
              <a:rPr lang="en-GB" smtClean="0"/>
              <a:t>15/04/2020</a:t>
            </a:fld>
            <a:endParaRPr lang="en-GB"/>
          </a:p>
        </p:txBody>
      </p:sp>
      <p:sp>
        <p:nvSpPr>
          <p:cNvPr id="6" name="Footer Placeholder 5">
            <a:extLst>
              <a:ext uri="{FF2B5EF4-FFF2-40B4-BE49-F238E27FC236}">
                <a16:creationId xmlns:a16="http://schemas.microsoft.com/office/drawing/2014/main" id="{1B29CB04-ACAB-4278-B3EE-0F1FFDE3C3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E592AF-2BA9-4071-9393-E0D9BBDC0DFF}"/>
              </a:ext>
            </a:extLst>
          </p:cNvPr>
          <p:cNvSpPr>
            <a:spLocks noGrp="1"/>
          </p:cNvSpPr>
          <p:nvPr>
            <p:ph type="sldNum" sz="quarter" idx="12"/>
          </p:nvPr>
        </p:nvSpPr>
        <p:spPr/>
        <p:txBody>
          <a:bodyPr/>
          <a:lstStyle/>
          <a:p>
            <a:fld id="{BAF66964-DA3F-404E-A8DA-C709C7158593}" type="slidenum">
              <a:rPr lang="en-GB" smtClean="0"/>
              <a:t>‹#›</a:t>
            </a:fld>
            <a:endParaRPr lang="en-GB"/>
          </a:p>
        </p:txBody>
      </p:sp>
    </p:spTree>
    <p:extLst>
      <p:ext uri="{BB962C8B-B14F-4D97-AF65-F5344CB8AC3E}">
        <p14:creationId xmlns:p14="http://schemas.microsoft.com/office/powerpoint/2010/main" val="303497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404179-0742-44EA-AAD7-1518B19A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F9B7BF-B450-41E8-BC78-DC6FF1666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F6FF72-CBF6-4965-8F9E-AA40CC6D0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CCC4F-9315-4FC4-BB7F-3AC57100E6C3}" type="datetimeFigureOut">
              <a:rPr lang="en-GB" smtClean="0"/>
              <a:t>15/04/2020</a:t>
            </a:fld>
            <a:endParaRPr lang="en-GB"/>
          </a:p>
        </p:txBody>
      </p:sp>
      <p:sp>
        <p:nvSpPr>
          <p:cNvPr id="5" name="Footer Placeholder 4">
            <a:extLst>
              <a:ext uri="{FF2B5EF4-FFF2-40B4-BE49-F238E27FC236}">
                <a16:creationId xmlns:a16="http://schemas.microsoft.com/office/drawing/2014/main" id="{8846A75B-27D4-4674-ACCE-2BAAA52CC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5B1565-9F15-4C17-AAE4-EF3DE6CF09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66964-DA3F-404E-A8DA-C709C7158593}" type="slidenum">
              <a:rPr lang="en-GB" smtClean="0"/>
              <a:t>‹#›</a:t>
            </a:fld>
            <a:endParaRPr lang="en-GB"/>
          </a:p>
        </p:txBody>
      </p:sp>
    </p:spTree>
    <p:extLst>
      <p:ext uri="{BB962C8B-B14F-4D97-AF65-F5344CB8AC3E}">
        <p14:creationId xmlns:p14="http://schemas.microsoft.com/office/powerpoint/2010/main" val="416888229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EB270761-CC40-4F3F-A916-7E3BC3989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2820855C-9FA4-417A-BE67-63C022F81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D7E6A49B-1B06-403E-8CC5-ACB38A6BDE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66160" y="1660121"/>
            <a:ext cx="9623404" cy="3305493"/>
          </a:xfrm>
        </p:spPr>
        <p:txBody>
          <a:bodyPr>
            <a:normAutofit/>
          </a:bodyPr>
          <a:lstStyle/>
          <a:p>
            <a:pPr algn="l"/>
            <a:r>
              <a:rPr lang="en-GB" sz="8800" dirty="0"/>
              <a:t>Career Conversations </a:t>
            </a:r>
          </a:p>
        </p:txBody>
      </p:sp>
      <p:sp>
        <p:nvSpPr>
          <p:cNvPr id="3" name="Subtitle 2"/>
          <p:cNvSpPr>
            <a:spLocks noGrp="1"/>
          </p:cNvSpPr>
          <p:nvPr>
            <p:ph type="subTitle" idx="1"/>
          </p:nvPr>
        </p:nvSpPr>
        <p:spPr>
          <a:xfrm>
            <a:off x="1366159" y="4965614"/>
            <a:ext cx="9623404" cy="834454"/>
          </a:xfrm>
        </p:spPr>
        <p:txBody>
          <a:bodyPr>
            <a:normAutofit/>
          </a:bodyPr>
          <a:lstStyle/>
          <a:p>
            <a:pPr algn="l"/>
            <a:endParaRPr lang="en-GB" sz="2200" dirty="0"/>
          </a:p>
        </p:txBody>
      </p:sp>
      <p:sp>
        <p:nvSpPr>
          <p:cNvPr id="4" name="Oval Callout 3"/>
          <p:cNvSpPr/>
          <p:nvPr/>
        </p:nvSpPr>
        <p:spPr>
          <a:xfrm>
            <a:off x="7766137" y="1040524"/>
            <a:ext cx="4196219" cy="4095147"/>
          </a:xfrm>
          <a:prstGeom prst="wedgeEllipseCallout">
            <a:avLst>
              <a:gd name="adj1" fmla="val -44117"/>
              <a:gd name="adj2" fmla="val 578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This presentation has audio commentary, which you will hear each time you advance the slide</a:t>
            </a:r>
            <a:endParaRPr lang="en-GB" sz="3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1759" y="6033870"/>
            <a:ext cx="2018191" cy="82757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513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330044" y="730456"/>
            <a:ext cx="5494308" cy="5449495"/>
          </a:xfrm>
          <a:prstGeom prst="flowChartSummingJunction">
            <a:avLst/>
          </a:prstGeom>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2400" dirty="0">
              <a:solidFill>
                <a:schemeClr val="bg2">
                  <a:lumMod val="90000"/>
                </a:schemeClr>
              </a:solidFill>
            </a:endParaRPr>
          </a:p>
        </p:txBody>
      </p:sp>
      <p:sp>
        <p:nvSpPr>
          <p:cNvPr id="11" name="Pie 10"/>
          <p:cNvSpPr/>
          <p:nvPr/>
        </p:nvSpPr>
        <p:spPr>
          <a:xfrm rot="2588616">
            <a:off x="3347271" y="736154"/>
            <a:ext cx="5490956" cy="5477556"/>
          </a:xfrm>
          <a:prstGeom prst="pie">
            <a:avLst>
              <a:gd name="adj1" fmla="val 10883627"/>
              <a:gd name="adj2" fmla="val 1628867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solidFill>
                  <a:schemeClr val="bg1">
                    <a:lumMod val="50000"/>
                  </a:schemeClr>
                </a:solidFill>
              </a:rPr>
              <a:t>Context</a:t>
            </a:r>
          </a:p>
        </p:txBody>
      </p:sp>
      <p:sp>
        <p:nvSpPr>
          <p:cNvPr id="6" name="TextBox 5"/>
          <p:cNvSpPr txBox="1"/>
          <p:nvPr/>
        </p:nvSpPr>
        <p:spPr>
          <a:xfrm>
            <a:off x="4793178" y="1312362"/>
            <a:ext cx="2568040" cy="913199"/>
          </a:xfrm>
          <a:prstGeom prst="rect">
            <a:avLst/>
          </a:prstGeom>
          <a:noFill/>
        </p:spPr>
        <p:txBody>
          <a:bodyPr wrap="square" rtlCol="0">
            <a:spAutoFit/>
          </a:bodyPr>
          <a:lstStyle/>
          <a:p>
            <a:pPr algn="ctr"/>
            <a:r>
              <a:rPr lang="en-GB" sz="2667" b="1" dirty="0"/>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solidFill>
                  <a:schemeClr val="bg1">
                    <a:lumMod val="50000"/>
                  </a:schemeClr>
                </a:solidFill>
              </a:rPr>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solidFill>
                  <a:schemeClr val="bg1">
                    <a:lumMod val="50000"/>
                  </a:schemeClr>
                </a:solidFill>
              </a:rPr>
              <a:t>Goals and plans</a:t>
            </a:r>
          </a:p>
        </p:txBody>
      </p:sp>
      <p:sp>
        <p:nvSpPr>
          <p:cNvPr id="2" name="Rounded Rectangular Callout 1"/>
          <p:cNvSpPr/>
          <p:nvPr/>
        </p:nvSpPr>
        <p:spPr>
          <a:xfrm>
            <a:off x="8615473" y="167479"/>
            <a:ext cx="2804449" cy="1954386"/>
          </a:xfrm>
          <a:prstGeom prst="wedgeRoundRectCallout">
            <a:avLst>
              <a:gd name="adj1" fmla="val -87826"/>
              <a:gd name="adj2" fmla="val -39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really matters to you?</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18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330044" y="730456"/>
            <a:ext cx="5494308" cy="5449495"/>
          </a:xfrm>
          <a:prstGeom prst="flowChartSummingJunction">
            <a:avLst/>
          </a:prstGeom>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2400" dirty="0">
              <a:solidFill>
                <a:schemeClr val="bg2">
                  <a:lumMod val="90000"/>
                </a:schemeClr>
              </a:solidFill>
            </a:endParaRPr>
          </a:p>
        </p:txBody>
      </p:sp>
      <p:sp>
        <p:nvSpPr>
          <p:cNvPr id="11" name="Pie 10"/>
          <p:cNvSpPr/>
          <p:nvPr/>
        </p:nvSpPr>
        <p:spPr>
          <a:xfrm rot="13442105">
            <a:off x="3347271" y="736154"/>
            <a:ext cx="5490956" cy="5477556"/>
          </a:xfrm>
          <a:prstGeom prst="pie">
            <a:avLst>
              <a:gd name="adj1" fmla="val 10883627"/>
              <a:gd name="adj2" fmla="val 1628867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solidFill>
                  <a:schemeClr val="bg1">
                    <a:lumMod val="50000"/>
                  </a:schemeClr>
                </a:solidFill>
              </a:rPr>
              <a:t>Context</a:t>
            </a:r>
          </a:p>
        </p:txBody>
      </p:sp>
      <p:sp>
        <p:nvSpPr>
          <p:cNvPr id="6" name="TextBox 5"/>
          <p:cNvSpPr txBox="1"/>
          <p:nvPr/>
        </p:nvSpPr>
        <p:spPr>
          <a:xfrm>
            <a:off x="4793178" y="1312362"/>
            <a:ext cx="2568040" cy="913199"/>
          </a:xfrm>
          <a:prstGeom prst="rect">
            <a:avLst/>
          </a:prstGeom>
          <a:noFill/>
        </p:spPr>
        <p:txBody>
          <a:bodyPr wrap="square" rtlCol="0">
            <a:spAutoFit/>
          </a:bodyPr>
          <a:lstStyle/>
          <a:p>
            <a:pPr algn="ctr"/>
            <a:r>
              <a:rPr lang="en-GB" sz="2667" b="1" dirty="0">
                <a:solidFill>
                  <a:schemeClr val="bg1">
                    <a:lumMod val="50000"/>
                  </a:schemeClr>
                </a:solidFill>
              </a:rPr>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solidFill>
                  <a:schemeClr val="bg1">
                    <a:lumMod val="50000"/>
                  </a:schemeClr>
                </a:solidFill>
              </a:rPr>
              <a:t>Goals and plans</a:t>
            </a:r>
          </a:p>
        </p:txBody>
      </p:sp>
      <p:sp>
        <p:nvSpPr>
          <p:cNvPr id="13" name="Rounded Rectangular Callout 12"/>
          <p:cNvSpPr/>
          <p:nvPr/>
        </p:nvSpPr>
        <p:spPr>
          <a:xfrm>
            <a:off x="580913" y="3754419"/>
            <a:ext cx="2684798" cy="2769838"/>
          </a:xfrm>
          <a:prstGeom prst="wedgeRoundRectCallout">
            <a:avLst>
              <a:gd name="adj1" fmla="val 94564"/>
              <a:gd name="adj2" fmla="val 221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How are things going for you?</a:t>
            </a:r>
          </a:p>
          <a:p>
            <a:pPr algn="ctr"/>
            <a:r>
              <a:rPr lang="en-GB" sz="3200" dirty="0"/>
              <a:t>How do you know?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18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330044" y="730456"/>
            <a:ext cx="5494308" cy="5449495"/>
          </a:xfrm>
          <a:prstGeom prst="flowChartSummingJunction">
            <a:avLst/>
          </a:prstGeom>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2400" dirty="0">
              <a:solidFill>
                <a:schemeClr val="bg2">
                  <a:lumMod val="90000"/>
                </a:schemeClr>
              </a:solidFill>
            </a:endParaRPr>
          </a:p>
        </p:txBody>
      </p:sp>
      <p:sp>
        <p:nvSpPr>
          <p:cNvPr id="11" name="Pie 10"/>
          <p:cNvSpPr/>
          <p:nvPr/>
        </p:nvSpPr>
        <p:spPr>
          <a:xfrm rot="8037752">
            <a:off x="3347271" y="736154"/>
            <a:ext cx="5490956" cy="5477556"/>
          </a:xfrm>
          <a:prstGeom prst="pie">
            <a:avLst>
              <a:gd name="adj1" fmla="val 10883627"/>
              <a:gd name="adj2" fmla="val 16288674"/>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t>Context</a:t>
            </a:r>
          </a:p>
        </p:txBody>
      </p:sp>
      <p:sp>
        <p:nvSpPr>
          <p:cNvPr id="6" name="TextBox 5"/>
          <p:cNvSpPr txBox="1"/>
          <p:nvPr/>
        </p:nvSpPr>
        <p:spPr>
          <a:xfrm>
            <a:off x="4793178" y="1312362"/>
            <a:ext cx="2568040" cy="913199"/>
          </a:xfrm>
          <a:prstGeom prst="rect">
            <a:avLst/>
          </a:prstGeom>
          <a:noFill/>
        </p:spPr>
        <p:txBody>
          <a:bodyPr wrap="square" rtlCol="0">
            <a:spAutoFit/>
          </a:bodyPr>
          <a:lstStyle/>
          <a:p>
            <a:pPr algn="ctr"/>
            <a:r>
              <a:rPr lang="en-GB" sz="2667" b="1" dirty="0">
                <a:solidFill>
                  <a:schemeClr val="bg1">
                    <a:lumMod val="50000"/>
                  </a:schemeClr>
                </a:solidFill>
              </a:rPr>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solidFill>
                  <a:schemeClr val="bg1">
                    <a:lumMod val="50000"/>
                  </a:schemeClr>
                </a:solidFill>
              </a:rPr>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solidFill>
                  <a:schemeClr val="bg1">
                    <a:lumMod val="50000"/>
                  </a:schemeClr>
                </a:solidFill>
              </a:rPr>
              <a:t>Goals and plans</a:t>
            </a:r>
          </a:p>
        </p:txBody>
      </p:sp>
      <p:sp>
        <p:nvSpPr>
          <p:cNvPr id="9" name="Rounded Rectangular Callout 8"/>
          <p:cNvSpPr/>
          <p:nvPr/>
        </p:nvSpPr>
        <p:spPr>
          <a:xfrm>
            <a:off x="8973920" y="3625021"/>
            <a:ext cx="2901267" cy="2097741"/>
          </a:xfrm>
          <a:prstGeom prst="wedgeRoundRectCallout">
            <a:avLst>
              <a:gd name="adj1" fmla="val -57541"/>
              <a:gd name="adj2" fmla="val -631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What’s going on?</a:t>
            </a:r>
          </a:p>
          <a:p>
            <a:pPr algn="ctr"/>
            <a:r>
              <a:rPr lang="en-GB" sz="3200" dirty="0"/>
              <a:t>(with...)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844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330044" y="730456"/>
            <a:ext cx="5494308" cy="5449495"/>
          </a:xfrm>
          <a:prstGeom prst="flowChartSummingJunction">
            <a:avLst/>
          </a:prstGeom>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2400" dirty="0">
              <a:solidFill>
                <a:schemeClr val="bg2">
                  <a:lumMod val="90000"/>
                </a:schemeClr>
              </a:solidFill>
            </a:endParaRPr>
          </a:p>
        </p:txBody>
      </p:sp>
      <p:sp>
        <p:nvSpPr>
          <p:cNvPr id="11" name="Pie 10"/>
          <p:cNvSpPr/>
          <p:nvPr/>
        </p:nvSpPr>
        <p:spPr>
          <a:xfrm rot="18859896">
            <a:off x="3347271" y="736154"/>
            <a:ext cx="5490956" cy="5477556"/>
          </a:xfrm>
          <a:prstGeom prst="pie">
            <a:avLst>
              <a:gd name="adj1" fmla="val 10883627"/>
              <a:gd name="adj2" fmla="val 1628867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solidFill>
                  <a:schemeClr val="bg1">
                    <a:lumMod val="50000"/>
                  </a:schemeClr>
                </a:solidFill>
              </a:rPr>
              <a:t>Context</a:t>
            </a:r>
          </a:p>
        </p:txBody>
      </p:sp>
      <p:sp>
        <p:nvSpPr>
          <p:cNvPr id="6" name="TextBox 5"/>
          <p:cNvSpPr txBox="1"/>
          <p:nvPr/>
        </p:nvSpPr>
        <p:spPr>
          <a:xfrm>
            <a:off x="4793178" y="1312362"/>
            <a:ext cx="2568040" cy="913199"/>
          </a:xfrm>
          <a:prstGeom prst="rect">
            <a:avLst/>
          </a:prstGeom>
          <a:noFill/>
        </p:spPr>
        <p:txBody>
          <a:bodyPr wrap="square" rtlCol="0">
            <a:spAutoFit/>
          </a:bodyPr>
          <a:lstStyle/>
          <a:p>
            <a:pPr algn="ctr"/>
            <a:r>
              <a:rPr lang="en-GB" sz="2667" b="1" dirty="0">
                <a:solidFill>
                  <a:schemeClr val="bg1">
                    <a:lumMod val="50000"/>
                  </a:schemeClr>
                </a:solidFill>
              </a:rPr>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solidFill>
                  <a:schemeClr val="bg1">
                    <a:lumMod val="50000"/>
                  </a:schemeClr>
                </a:solidFill>
              </a:rPr>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t>Goals and plans</a:t>
            </a:r>
          </a:p>
        </p:txBody>
      </p:sp>
      <p:sp>
        <p:nvSpPr>
          <p:cNvPr id="9" name="Rounded Rectangular Callout 8"/>
          <p:cNvSpPr/>
          <p:nvPr/>
        </p:nvSpPr>
        <p:spPr>
          <a:xfrm>
            <a:off x="580913" y="401538"/>
            <a:ext cx="2684798" cy="1954386"/>
          </a:xfrm>
          <a:prstGeom prst="wedgeRoundRectCallout">
            <a:avLst>
              <a:gd name="adj1" fmla="val 52893"/>
              <a:gd name="adj2" fmla="val 76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are you going to do now?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165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265714" y="745783"/>
            <a:ext cx="5494308" cy="5449495"/>
          </a:xfrm>
          <a:prstGeom prst="flowChartSummingJunction">
            <a:avLst/>
          </a:prstGeom>
          <a:solidFill>
            <a:srgbClr val="33CCFF"/>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2400" dirty="0"/>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t>Context</a:t>
            </a:r>
          </a:p>
        </p:txBody>
      </p:sp>
      <p:sp>
        <p:nvSpPr>
          <p:cNvPr id="6" name="TextBox 5"/>
          <p:cNvSpPr txBox="1"/>
          <p:nvPr/>
        </p:nvSpPr>
        <p:spPr>
          <a:xfrm>
            <a:off x="4641760" y="1155363"/>
            <a:ext cx="2568040" cy="913199"/>
          </a:xfrm>
          <a:prstGeom prst="rect">
            <a:avLst/>
          </a:prstGeom>
          <a:noFill/>
        </p:spPr>
        <p:txBody>
          <a:bodyPr wrap="square" rtlCol="0">
            <a:spAutoFit/>
          </a:bodyPr>
          <a:lstStyle/>
          <a:p>
            <a:pPr algn="ctr"/>
            <a:r>
              <a:rPr lang="en-GB" sz="2667" b="1" dirty="0"/>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t>Goals and plans</a:t>
            </a:r>
          </a:p>
        </p:txBody>
      </p:sp>
      <p:sp>
        <p:nvSpPr>
          <p:cNvPr id="2" name="Rounded Rectangular Callout 1"/>
          <p:cNvSpPr/>
          <p:nvPr/>
        </p:nvSpPr>
        <p:spPr>
          <a:xfrm>
            <a:off x="8733843" y="401538"/>
            <a:ext cx="2804449" cy="1954386"/>
          </a:xfrm>
          <a:prstGeom prst="wedgeRoundRectCallout">
            <a:avLst>
              <a:gd name="adj1" fmla="val -87826"/>
              <a:gd name="adj2" fmla="val -39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really matters to you?</a:t>
            </a:r>
          </a:p>
        </p:txBody>
      </p:sp>
      <p:sp>
        <p:nvSpPr>
          <p:cNvPr id="3" name="Rounded Rectangular Callout 2"/>
          <p:cNvSpPr/>
          <p:nvPr/>
        </p:nvSpPr>
        <p:spPr>
          <a:xfrm>
            <a:off x="9026472" y="3625021"/>
            <a:ext cx="2901267" cy="2097741"/>
          </a:xfrm>
          <a:prstGeom prst="wedgeRoundRectCallout">
            <a:avLst>
              <a:gd name="adj1" fmla="val -57541"/>
              <a:gd name="adj2" fmla="val -631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What’s going on?</a:t>
            </a:r>
          </a:p>
          <a:p>
            <a:pPr algn="ctr"/>
            <a:r>
              <a:rPr lang="en-GB" sz="3200" dirty="0"/>
              <a:t>(with...)</a:t>
            </a:r>
          </a:p>
        </p:txBody>
      </p:sp>
      <p:sp>
        <p:nvSpPr>
          <p:cNvPr id="9" name="Rounded Rectangular Callout 8"/>
          <p:cNvSpPr/>
          <p:nvPr/>
        </p:nvSpPr>
        <p:spPr>
          <a:xfrm>
            <a:off x="580913" y="401538"/>
            <a:ext cx="2684798" cy="1954386"/>
          </a:xfrm>
          <a:prstGeom prst="wedgeRoundRectCallout">
            <a:avLst>
              <a:gd name="adj1" fmla="val 52893"/>
              <a:gd name="adj2" fmla="val 76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What are you going to do now?</a:t>
            </a:r>
          </a:p>
        </p:txBody>
      </p:sp>
      <p:sp>
        <p:nvSpPr>
          <p:cNvPr id="10" name="Rounded Rectangular Callout 9"/>
          <p:cNvSpPr/>
          <p:nvPr/>
        </p:nvSpPr>
        <p:spPr>
          <a:xfrm>
            <a:off x="580913" y="3754419"/>
            <a:ext cx="2684798" cy="2769838"/>
          </a:xfrm>
          <a:prstGeom prst="wedgeRoundRectCallout">
            <a:avLst>
              <a:gd name="adj1" fmla="val 94564"/>
              <a:gd name="adj2" fmla="val 221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How are things going for you?</a:t>
            </a:r>
          </a:p>
          <a:p>
            <a:pPr algn="ctr"/>
            <a:r>
              <a:rPr lang="en-GB" sz="3200" dirty="0"/>
              <a:t>How do you know?</a:t>
            </a:r>
          </a:p>
        </p:txBody>
      </p:sp>
      <p:sp>
        <p:nvSpPr>
          <p:cNvPr id="11" name="Quad Arrow 10"/>
          <p:cNvSpPr/>
          <p:nvPr/>
        </p:nvSpPr>
        <p:spPr>
          <a:xfrm>
            <a:off x="3382715" y="840064"/>
            <a:ext cx="5260931" cy="5260931"/>
          </a:xfrm>
          <a:prstGeom prst="quad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solidFill>
                  <a:schemeClr val="tx1"/>
                </a:solidFill>
              </a:rPr>
              <a:t>Start anywhere</a:t>
            </a:r>
            <a:endParaRPr lang="en-GB" sz="4800" dirty="0">
              <a:solidFill>
                <a:schemeClr val="tx1"/>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27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mage feedback convers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702" y="1341805"/>
            <a:ext cx="7105745" cy="39883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40342" y="466082"/>
            <a:ext cx="6599830" cy="1325563"/>
          </a:xfrm>
        </p:spPr>
        <p:txBody>
          <a:bodyPr/>
          <a:lstStyle/>
          <a:p>
            <a:r>
              <a:rPr lang="en-GB" dirty="0" smtClean="0"/>
              <a:t>Reviewer’s role and skills </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491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works when…</a:t>
            </a:r>
          </a:p>
        </p:txBody>
      </p:sp>
      <p:sp>
        <p:nvSpPr>
          <p:cNvPr id="4" name="Right Arrow 3"/>
          <p:cNvSpPr/>
          <p:nvPr/>
        </p:nvSpPr>
        <p:spPr>
          <a:xfrm>
            <a:off x="614703" y="896610"/>
            <a:ext cx="10245362" cy="2862341"/>
          </a:xfrm>
          <a:prstGeom prst="rightArrow">
            <a:avLst>
              <a:gd name="adj1" fmla="val 64004"/>
              <a:gd name="adj2" fmla="val 62503"/>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It is a </a:t>
            </a:r>
            <a:r>
              <a:rPr lang="en-GB" sz="2400" dirty="0" smtClean="0"/>
              <a:t>purposeful conversation – not just a comfortable chat - </a:t>
            </a:r>
            <a:endParaRPr lang="en-GB" sz="2400" dirty="0"/>
          </a:p>
          <a:p>
            <a:pPr algn="ctr"/>
            <a:r>
              <a:rPr lang="en-GB" sz="2400" dirty="0"/>
              <a:t>that prompts discovery and growth</a:t>
            </a:r>
          </a:p>
          <a:p>
            <a:pPr algn="ctr"/>
            <a:r>
              <a:rPr lang="en-GB" sz="2400" dirty="0"/>
              <a:t>and the subject takes responsibility for acting</a:t>
            </a:r>
          </a:p>
        </p:txBody>
      </p:sp>
      <p:sp>
        <p:nvSpPr>
          <p:cNvPr id="5" name="Right Arrow 4"/>
          <p:cNvSpPr/>
          <p:nvPr/>
        </p:nvSpPr>
        <p:spPr>
          <a:xfrm>
            <a:off x="1705785" y="2964873"/>
            <a:ext cx="8780430" cy="4012123"/>
          </a:xfrm>
          <a:prstGeom prst="rightArrow">
            <a:avLst>
              <a:gd name="adj1" fmla="val 61239"/>
              <a:gd name="adj2" fmla="val 6449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800" b="1" dirty="0"/>
              <a:t>The Reviewer’s Role</a:t>
            </a:r>
          </a:p>
          <a:p>
            <a:pPr algn="ctr"/>
            <a:r>
              <a:rPr lang="en-GB" sz="2400" dirty="0"/>
              <a:t>Assist them to discover their own strengths and values</a:t>
            </a:r>
          </a:p>
          <a:p>
            <a:pPr algn="ctr"/>
            <a:r>
              <a:rPr lang="en-GB" sz="2400" dirty="0"/>
              <a:t>Work with them to design their path</a:t>
            </a:r>
          </a:p>
          <a:p>
            <a:pPr algn="ctr"/>
            <a:r>
              <a:rPr lang="en-GB" sz="2400" dirty="0"/>
              <a:t>Ask challenging questions: encourage them to reflect on their actions, decisions and behaviours</a:t>
            </a:r>
          </a:p>
          <a:p>
            <a:pPr algn="ctr"/>
            <a:endParaRPr lang="en-GB"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999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750"/>
                                        <p:tgtEl>
                                          <p:spTgt spid="4"/>
                                        </p:tgtEl>
                                      </p:cBhvr>
                                    </p:animEffect>
                                  </p:childTnLst>
                                </p:cTn>
                              </p:par>
                            </p:childTnLst>
                          </p:cTn>
                        </p:par>
                        <p:par>
                          <p:cTn id="11" fill="hold">
                            <p:stCondLst>
                              <p:cond delay="17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875185" y="1367327"/>
          <a:ext cx="6160568" cy="4007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4668526" y="371644"/>
            <a:ext cx="5408208" cy="1015663"/>
          </a:xfrm>
          <a:prstGeom prst="rect">
            <a:avLst/>
          </a:prstGeom>
          <a:noFill/>
        </p:spPr>
        <p:txBody>
          <a:bodyPr wrap="square" rtlCol="0">
            <a:spAutoFit/>
          </a:bodyPr>
          <a:lstStyle/>
          <a:p>
            <a:pPr algn="ctr"/>
            <a:r>
              <a:rPr lang="en-GB" sz="2000" dirty="0"/>
              <a:t>A mentor </a:t>
            </a:r>
            <a:r>
              <a:rPr lang="en-GB" sz="2000" dirty="0" smtClean="0"/>
              <a:t>brings </a:t>
            </a:r>
            <a:r>
              <a:rPr lang="en-GB" sz="2000" dirty="0"/>
              <a:t>their own experience and expertise to bear in supporting others’ growth and </a:t>
            </a:r>
            <a:r>
              <a:rPr lang="en-GB" sz="2000" dirty="0" smtClean="0"/>
              <a:t>development; they have walked </a:t>
            </a:r>
            <a:r>
              <a:rPr lang="en-GB" sz="2000" dirty="0"/>
              <a:t>the path </a:t>
            </a:r>
            <a:r>
              <a:rPr lang="en-GB" sz="2000" dirty="0" smtClean="0"/>
              <a:t>before</a:t>
            </a:r>
            <a:r>
              <a:rPr lang="en-GB" sz="2000" dirty="0"/>
              <a:t>.</a:t>
            </a:r>
          </a:p>
        </p:txBody>
      </p:sp>
      <p:sp>
        <p:nvSpPr>
          <p:cNvPr id="6" name="TextBox 5"/>
          <p:cNvSpPr txBox="1"/>
          <p:nvPr/>
        </p:nvSpPr>
        <p:spPr>
          <a:xfrm>
            <a:off x="348478" y="2201916"/>
            <a:ext cx="3393632" cy="2862322"/>
          </a:xfrm>
          <a:prstGeom prst="rect">
            <a:avLst/>
          </a:prstGeom>
          <a:noFill/>
        </p:spPr>
        <p:txBody>
          <a:bodyPr wrap="square" rtlCol="0">
            <a:spAutoFit/>
          </a:bodyPr>
          <a:lstStyle/>
          <a:p>
            <a:pPr algn="ctr"/>
            <a:r>
              <a:rPr lang="en-GB" sz="2000" dirty="0"/>
              <a:t>A coach does not need any specialist knowledge of the person’s professional discipline, but is skilled in using questions and challenge to draw out their understanding and goals, and so to help them make plans and commit to action.</a:t>
            </a:r>
          </a:p>
        </p:txBody>
      </p:sp>
      <p:sp>
        <p:nvSpPr>
          <p:cNvPr id="8" name="TextBox 7"/>
          <p:cNvSpPr txBox="1"/>
          <p:nvPr/>
        </p:nvSpPr>
        <p:spPr>
          <a:xfrm>
            <a:off x="3499028" y="5471116"/>
            <a:ext cx="5193944" cy="1015663"/>
          </a:xfrm>
          <a:prstGeom prst="rect">
            <a:avLst/>
          </a:prstGeom>
          <a:noFill/>
        </p:spPr>
        <p:txBody>
          <a:bodyPr wrap="square" rtlCol="0">
            <a:spAutoFit/>
          </a:bodyPr>
          <a:lstStyle/>
          <a:p>
            <a:pPr algn="ctr"/>
            <a:r>
              <a:rPr lang="en-GB" sz="2000" dirty="0"/>
              <a:t>The conversation is a respectful one between colleagues who are mutually supportive and have a common interest.</a:t>
            </a:r>
          </a:p>
        </p:txBody>
      </p:sp>
      <p:sp>
        <p:nvSpPr>
          <p:cNvPr id="9" name="TextBox 8"/>
          <p:cNvSpPr txBox="1"/>
          <p:nvPr/>
        </p:nvSpPr>
        <p:spPr>
          <a:xfrm>
            <a:off x="8001754" y="2719387"/>
            <a:ext cx="3393632" cy="1631216"/>
          </a:xfrm>
          <a:prstGeom prst="rect">
            <a:avLst/>
          </a:prstGeom>
          <a:noFill/>
        </p:spPr>
        <p:txBody>
          <a:bodyPr wrap="square" rtlCol="0">
            <a:spAutoFit/>
          </a:bodyPr>
          <a:lstStyle/>
          <a:p>
            <a:pPr algn="ctr"/>
            <a:r>
              <a:rPr lang="en-GB" sz="2000" dirty="0"/>
              <a:t>As a senior colleague, you have a responsibility to </a:t>
            </a:r>
            <a:r>
              <a:rPr lang="en-GB" sz="2000" dirty="0" smtClean="0"/>
              <a:t>make sure the </a:t>
            </a:r>
            <a:r>
              <a:rPr lang="en-GB" sz="2000" dirty="0"/>
              <a:t>individual </a:t>
            </a:r>
            <a:r>
              <a:rPr lang="en-GB" sz="2000" dirty="0" smtClean="0"/>
              <a:t>understands </a:t>
            </a:r>
            <a:r>
              <a:rPr lang="en-GB" sz="2000" dirty="0"/>
              <a:t>the needs of the discipline and organisation.</a:t>
            </a:r>
          </a:p>
        </p:txBody>
      </p:sp>
      <p:sp>
        <p:nvSpPr>
          <p:cNvPr id="2" name="Rounded Rectangle 1"/>
          <p:cNvSpPr/>
          <p:nvPr/>
        </p:nvSpPr>
        <p:spPr>
          <a:xfrm>
            <a:off x="592508" y="487730"/>
            <a:ext cx="2905572" cy="12078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The many roles of the reviewer</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813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par>
                          <p:cTn id="11" fill="hold">
                            <p:stCondLst>
                              <p:cond delay="3001"/>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childTnLst>
                          </p:cTn>
                        </p:par>
                        <p:par>
                          <p:cTn id="15" fill="hold">
                            <p:stCondLst>
                              <p:cond delay="6001"/>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par>
                          <p:cTn id="19" fill="hold">
                            <p:stCondLst>
                              <p:cond delay="9001"/>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3431"/>
            <a:ext cx="10515600" cy="1325563"/>
          </a:xfrm>
        </p:spPr>
        <p:txBody>
          <a:bodyPr/>
          <a:lstStyle/>
          <a:p>
            <a:r>
              <a:rPr lang="en-GB" dirty="0" smtClean="0"/>
              <a:t>In summary: a few features to remember</a:t>
            </a:r>
            <a:endParaRPr lang="en-GB" dirty="0"/>
          </a:p>
        </p:txBody>
      </p:sp>
      <p:sp>
        <p:nvSpPr>
          <p:cNvPr id="3" name="Content Placeholder 2"/>
          <p:cNvSpPr>
            <a:spLocks noGrp="1"/>
          </p:cNvSpPr>
          <p:nvPr>
            <p:ph idx="1"/>
          </p:nvPr>
        </p:nvSpPr>
        <p:spPr>
          <a:xfrm>
            <a:off x="838200" y="2276562"/>
            <a:ext cx="10515600" cy="3522988"/>
          </a:xfrm>
        </p:spPr>
        <p:txBody>
          <a:bodyPr>
            <a:noAutofit/>
          </a:bodyPr>
          <a:lstStyle/>
          <a:p>
            <a:r>
              <a:rPr lang="en-GB" sz="3600" dirty="0" smtClean="0"/>
              <a:t>This is about the whole person, what’s important and what gets you motivated</a:t>
            </a:r>
          </a:p>
          <a:p>
            <a:r>
              <a:rPr lang="en-GB" sz="3600" dirty="0" smtClean="0"/>
              <a:t>It’s supportive and informal but still has the rigour of self-awareness, evidence and deliberate goal setting </a:t>
            </a:r>
          </a:p>
          <a:p>
            <a:r>
              <a:rPr lang="en-GB" sz="3600" dirty="0" smtClean="0"/>
              <a:t>This is still about work, so goal setting should be aligned with organisational needs </a:t>
            </a:r>
          </a:p>
          <a:p>
            <a:pPr marL="0" indent="0">
              <a:buNone/>
            </a:pPr>
            <a:endParaRPr lang="en-GB"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2507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65908" y="313508"/>
            <a:ext cx="11148024" cy="62707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557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EB270761-CC40-4F3F-A916-7E3BC3989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2820855C-9FA4-417A-BE67-63C022F81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D7E6A49B-1B06-403E-8CC5-ACB38A6BDE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7994" y="2498029"/>
            <a:ext cx="5977540" cy="3108543"/>
          </a:xfrm>
          <a:prstGeom prst="rect">
            <a:avLst/>
          </a:prstGeom>
          <a:noFill/>
        </p:spPr>
        <p:txBody>
          <a:bodyPr wrap="square" rtlCol="0">
            <a:spAutoFit/>
          </a:bodyPr>
          <a:lstStyle/>
          <a:p>
            <a:r>
              <a:rPr lang="en-GB" sz="2800" dirty="0" smtClean="0"/>
              <a:t>A </a:t>
            </a:r>
            <a:r>
              <a:rPr lang="en-GB" sz="2800" b="1" dirty="0"/>
              <a:t>conversation, </a:t>
            </a:r>
            <a:r>
              <a:rPr lang="en-GB" sz="2800" dirty="0"/>
              <a:t>conducted with </a:t>
            </a:r>
            <a:r>
              <a:rPr lang="en-GB" sz="2800" b="1" dirty="0"/>
              <a:t>purpose</a:t>
            </a:r>
            <a:r>
              <a:rPr lang="en-GB" sz="2800" dirty="0"/>
              <a:t>, which allows you to reflect and focus on your career, your successes, strengths and potential.  It should build on these to </a:t>
            </a:r>
            <a:r>
              <a:rPr lang="en-GB" sz="2800" b="1" dirty="0"/>
              <a:t>set goals</a:t>
            </a:r>
            <a:r>
              <a:rPr lang="en-GB" sz="2800" dirty="0"/>
              <a:t> and make </a:t>
            </a:r>
            <a:r>
              <a:rPr lang="en-GB" sz="2800" b="1" dirty="0"/>
              <a:t>commitments</a:t>
            </a:r>
            <a:r>
              <a:rPr lang="en-GB" sz="2800" dirty="0"/>
              <a:t> for the future</a:t>
            </a:r>
          </a:p>
          <a:p>
            <a:endParaRPr lang="en-GB" sz="2800" dirty="0"/>
          </a:p>
        </p:txBody>
      </p:sp>
      <p:pic>
        <p:nvPicPr>
          <p:cNvPr id="1026" name="Picture 2" descr="Curious Businessman Cartoon Clipart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785" y="1052187"/>
            <a:ext cx="1567377" cy="4554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54512" y="1252603"/>
            <a:ext cx="7056491" cy="584775"/>
          </a:xfrm>
          <a:prstGeom prst="rect">
            <a:avLst/>
          </a:prstGeom>
          <a:noFill/>
        </p:spPr>
        <p:txBody>
          <a:bodyPr wrap="square" rtlCol="0">
            <a:spAutoFit/>
          </a:bodyPr>
          <a:lstStyle/>
          <a:p>
            <a:r>
              <a:rPr lang="en-GB" sz="3200" dirty="0" smtClean="0"/>
              <a:t>What is a “career conversation?”</a:t>
            </a:r>
            <a:endParaRPr lang="en-GB" sz="32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166" y="5996539"/>
            <a:ext cx="2018191" cy="82757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8460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72901" y="429347"/>
            <a:ext cx="4220550" cy="5923654"/>
          </a:xfrm>
          <a:prstGeom prst="rect">
            <a:avLst/>
          </a:prstGeom>
        </p:spPr>
      </p:pic>
      <p:pic>
        <p:nvPicPr>
          <p:cNvPr id="4" name="Picture 3"/>
          <p:cNvPicPr>
            <a:picLocks noChangeAspect="1"/>
          </p:cNvPicPr>
          <p:nvPr/>
        </p:nvPicPr>
        <p:blipFill>
          <a:blip r:embed="rId6"/>
          <a:stretch>
            <a:fillRect/>
          </a:stretch>
        </p:blipFill>
        <p:spPr>
          <a:xfrm>
            <a:off x="3963264" y="504998"/>
            <a:ext cx="4265471" cy="5848003"/>
          </a:xfrm>
          <a:prstGeom prst="rect">
            <a:avLst/>
          </a:prstGeom>
        </p:spPr>
      </p:pic>
      <p:pic>
        <p:nvPicPr>
          <p:cNvPr id="5" name="Picture 4"/>
          <p:cNvPicPr>
            <a:picLocks noChangeAspect="1"/>
          </p:cNvPicPr>
          <p:nvPr/>
        </p:nvPicPr>
        <p:blipFill>
          <a:blip r:embed="rId7"/>
          <a:stretch>
            <a:fillRect/>
          </a:stretch>
        </p:blipFill>
        <p:spPr>
          <a:xfrm>
            <a:off x="7094262" y="1318315"/>
            <a:ext cx="4655960" cy="5145546"/>
          </a:xfrm>
          <a:prstGeom prst="rect">
            <a:avLst/>
          </a:prstGeom>
        </p:spPr>
      </p:pic>
      <p:sp>
        <p:nvSpPr>
          <p:cNvPr id="2" name="Down Arrow 1"/>
          <p:cNvSpPr/>
          <p:nvPr/>
        </p:nvSpPr>
        <p:spPr>
          <a:xfrm rot="8671974">
            <a:off x="3609159" y="4726112"/>
            <a:ext cx="760288" cy="144865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25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72901" y="429347"/>
            <a:ext cx="4220550" cy="5923654"/>
          </a:xfrm>
          <a:prstGeom prst="rect">
            <a:avLst/>
          </a:prstGeom>
        </p:spPr>
      </p:pic>
      <p:pic>
        <p:nvPicPr>
          <p:cNvPr id="4" name="Picture 3"/>
          <p:cNvPicPr>
            <a:picLocks noChangeAspect="1"/>
          </p:cNvPicPr>
          <p:nvPr/>
        </p:nvPicPr>
        <p:blipFill>
          <a:blip r:embed="rId6"/>
          <a:stretch>
            <a:fillRect/>
          </a:stretch>
        </p:blipFill>
        <p:spPr>
          <a:xfrm>
            <a:off x="3963264" y="504998"/>
            <a:ext cx="4265471" cy="5848003"/>
          </a:xfrm>
          <a:prstGeom prst="rect">
            <a:avLst/>
          </a:prstGeom>
        </p:spPr>
      </p:pic>
      <p:pic>
        <p:nvPicPr>
          <p:cNvPr id="5" name="Picture 4"/>
          <p:cNvPicPr>
            <a:picLocks noChangeAspect="1"/>
          </p:cNvPicPr>
          <p:nvPr/>
        </p:nvPicPr>
        <p:blipFill>
          <a:blip r:embed="rId7"/>
          <a:stretch>
            <a:fillRect/>
          </a:stretch>
        </p:blipFill>
        <p:spPr>
          <a:xfrm>
            <a:off x="7094262" y="1318315"/>
            <a:ext cx="4655960" cy="5145546"/>
          </a:xfrm>
          <a:prstGeom prst="rect">
            <a:avLst/>
          </a:prstGeom>
        </p:spPr>
      </p:pic>
      <p:sp>
        <p:nvSpPr>
          <p:cNvPr id="2" name="Down Arrow 1"/>
          <p:cNvSpPr/>
          <p:nvPr/>
        </p:nvSpPr>
        <p:spPr>
          <a:xfrm rot="11449341">
            <a:off x="5148618" y="4118456"/>
            <a:ext cx="760288" cy="144865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8188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72901" y="429347"/>
            <a:ext cx="4220550" cy="5923654"/>
          </a:xfrm>
          <a:prstGeom prst="rect">
            <a:avLst/>
          </a:prstGeom>
        </p:spPr>
      </p:pic>
      <p:pic>
        <p:nvPicPr>
          <p:cNvPr id="4" name="Picture 3"/>
          <p:cNvPicPr>
            <a:picLocks noChangeAspect="1"/>
          </p:cNvPicPr>
          <p:nvPr/>
        </p:nvPicPr>
        <p:blipFill>
          <a:blip r:embed="rId6"/>
          <a:stretch>
            <a:fillRect/>
          </a:stretch>
        </p:blipFill>
        <p:spPr>
          <a:xfrm>
            <a:off x="3963264" y="504998"/>
            <a:ext cx="4265471" cy="5848003"/>
          </a:xfrm>
          <a:prstGeom prst="rect">
            <a:avLst/>
          </a:prstGeom>
        </p:spPr>
      </p:pic>
      <p:pic>
        <p:nvPicPr>
          <p:cNvPr id="5" name="Picture 4"/>
          <p:cNvPicPr>
            <a:picLocks noChangeAspect="1"/>
          </p:cNvPicPr>
          <p:nvPr/>
        </p:nvPicPr>
        <p:blipFill>
          <a:blip r:embed="rId7"/>
          <a:stretch>
            <a:fillRect/>
          </a:stretch>
        </p:blipFill>
        <p:spPr>
          <a:xfrm>
            <a:off x="7094262" y="1318315"/>
            <a:ext cx="4655960" cy="5145546"/>
          </a:xfrm>
          <a:prstGeom prst="rect">
            <a:avLst/>
          </a:prstGeom>
        </p:spPr>
      </p:pic>
      <p:sp>
        <p:nvSpPr>
          <p:cNvPr id="2" name="Down Arrow 1"/>
          <p:cNvSpPr/>
          <p:nvPr/>
        </p:nvSpPr>
        <p:spPr>
          <a:xfrm rot="13198503">
            <a:off x="6391812" y="4736387"/>
            <a:ext cx="760288" cy="144865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966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8487" y="1996433"/>
            <a:ext cx="7855026" cy="3416320"/>
          </a:xfrm>
          <a:prstGeom prst="rect">
            <a:avLst/>
          </a:prstGeom>
          <a:noFill/>
        </p:spPr>
        <p:txBody>
          <a:bodyPr wrap="square" rtlCol="0">
            <a:spAutoFit/>
          </a:bodyPr>
          <a:lstStyle/>
          <a:p>
            <a:r>
              <a:rPr lang="en-GB" sz="2400" dirty="0" smtClean="0"/>
              <a:t>“The </a:t>
            </a:r>
            <a:r>
              <a:rPr lang="en-GB" sz="2400" dirty="0"/>
              <a:t>Careers Conversations helped in putting them into a </a:t>
            </a:r>
            <a:r>
              <a:rPr lang="en-GB" sz="2400" dirty="0" err="1"/>
              <a:t>mindset</a:t>
            </a:r>
            <a:r>
              <a:rPr lang="en-GB" sz="2400" dirty="0"/>
              <a:t> thinking beyond their </a:t>
            </a:r>
            <a:r>
              <a:rPr lang="en-GB" sz="2400" dirty="0" smtClean="0"/>
              <a:t>… objectives </a:t>
            </a:r>
            <a:r>
              <a:rPr lang="en-GB" sz="2400" dirty="0"/>
              <a:t>about their mid to long-term career objectives but also how their work fits into the strategic objectives of the Department/ Faculty/ University. All in all, this let to some quite surprising conversations including one where the reviewee told me about their great, potentially faculty-wide </a:t>
            </a:r>
            <a:r>
              <a:rPr lang="en-GB" sz="2400" dirty="0" smtClean="0"/>
              <a:t>plans”</a:t>
            </a:r>
          </a:p>
          <a:p>
            <a:endParaRPr lang="en-GB" sz="2400" dirty="0"/>
          </a:p>
          <a:p>
            <a:pPr algn="r"/>
            <a:r>
              <a:rPr lang="en-GB" sz="2400" i="1" dirty="0" smtClean="0"/>
              <a:t>Deputy </a:t>
            </a:r>
            <a:r>
              <a:rPr lang="en-GB" sz="2400" i="1" dirty="0" err="1" smtClean="0"/>
              <a:t>HoD</a:t>
            </a:r>
            <a:r>
              <a:rPr lang="en-GB" sz="2400" i="1" dirty="0" smtClean="0"/>
              <a:t> of an early adopter department</a:t>
            </a:r>
            <a:endParaRPr lang="en-GB" sz="2400" i="1" dirty="0"/>
          </a:p>
        </p:txBody>
      </p:sp>
      <p:sp>
        <p:nvSpPr>
          <p:cNvPr id="5" name="Title 4"/>
          <p:cNvSpPr>
            <a:spLocks noGrp="1"/>
          </p:cNvSpPr>
          <p:nvPr>
            <p:ph type="title"/>
          </p:nvPr>
        </p:nvSpPr>
        <p:spPr/>
        <p:txBody>
          <a:bodyPr>
            <a:normAutofit/>
          </a:bodyPr>
          <a:lstStyle/>
          <a:p>
            <a:r>
              <a:rPr lang="en-GB" sz="4000" dirty="0" smtClean="0"/>
              <a:t>Some words from our users</a:t>
            </a:r>
            <a:endParaRPr lang="en-GB"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57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104" y="651640"/>
            <a:ext cx="8206048" cy="5262979"/>
          </a:xfrm>
          <a:prstGeom prst="rect">
            <a:avLst/>
          </a:prstGeom>
          <a:noFill/>
        </p:spPr>
        <p:txBody>
          <a:bodyPr wrap="square" rtlCol="0">
            <a:spAutoFit/>
          </a:bodyPr>
          <a:lstStyle/>
          <a:p>
            <a:r>
              <a:rPr lang="en-GB" sz="2400" dirty="0" smtClean="0"/>
              <a:t>“I </a:t>
            </a:r>
            <a:r>
              <a:rPr lang="en-GB" sz="2400" dirty="0"/>
              <a:t>have been running some wellbeing focus groups with academics and wanted to let you know that participants have expressed positive feedback about the wellbeing benefits of the career conversation </a:t>
            </a:r>
            <a:r>
              <a:rPr lang="en-GB" sz="2400" dirty="0" smtClean="0"/>
              <a:t>approach:</a:t>
            </a:r>
          </a:p>
          <a:p>
            <a:endParaRPr lang="en-GB" sz="2400" dirty="0" smtClean="0"/>
          </a:p>
          <a:p>
            <a:pPr marL="285750" lvl="0" indent="-285750">
              <a:buFont typeface="Arial" panose="020B0604020202020204" pitchFamily="34" charset="0"/>
              <a:buChar char="•"/>
            </a:pPr>
            <a:r>
              <a:rPr lang="en-GB" sz="2400" dirty="0"/>
              <a:t>The feeling it is a quality conversation</a:t>
            </a:r>
          </a:p>
          <a:p>
            <a:pPr marL="285750" lvl="0" indent="-285750">
              <a:buFont typeface="Arial" panose="020B0604020202020204" pitchFamily="34" charset="0"/>
              <a:buChar char="•"/>
            </a:pPr>
            <a:r>
              <a:rPr lang="en-GB" sz="2400" dirty="0"/>
              <a:t>That it is a holistic conversation about them as a person, not just about what they do</a:t>
            </a:r>
          </a:p>
          <a:p>
            <a:pPr marL="285750" lvl="0" indent="-285750">
              <a:buFont typeface="Arial" panose="020B0604020202020204" pitchFamily="34" charset="0"/>
              <a:buChar char="•"/>
            </a:pPr>
            <a:r>
              <a:rPr lang="en-GB" sz="2400" dirty="0"/>
              <a:t>Feeling listened to</a:t>
            </a:r>
          </a:p>
          <a:p>
            <a:pPr marL="285750" lvl="0" indent="-285750">
              <a:buFont typeface="Arial" panose="020B0604020202020204" pitchFamily="34" charset="0"/>
              <a:buChar char="•"/>
            </a:pPr>
            <a:r>
              <a:rPr lang="en-GB" sz="2400" dirty="0"/>
              <a:t>Encouraging reflection on strengths and weaknesses and how to manage those</a:t>
            </a:r>
          </a:p>
          <a:p>
            <a:pPr marL="285750" lvl="0" indent="-285750">
              <a:buFont typeface="Arial" panose="020B0604020202020204" pitchFamily="34" charset="0"/>
              <a:buChar char="•"/>
            </a:pPr>
            <a:r>
              <a:rPr lang="en-GB" sz="2400" dirty="0"/>
              <a:t>Helping to prioritise and think about what is really </a:t>
            </a:r>
            <a:r>
              <a:rPr lang="en-GB" sz="2400" dirty="0" smtClean="0"/>
              <a:t>important”</a:t>
            </a:r>
            <a:endParaRPr lang="en-GB" sz="2400" dirty="0"/>
          </a:p>
          <a:p>
            <a:endParaRPr lang="en-GB" sz="2400" dirty="0" smtClean="0"/>
          </a:p>
          <a:p>
            <a:pPr algn="r"/>
            <a:r>
              <a:rPr lang="en-GB" sz="2400" i="1" dirty="0" smtClean="0"/>
              <a:t>University Staff Wellbeing Manager</a:t>
            </a:r>
            <a:endParaRPr lang="en-GB" sz="2400" i="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958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160" y="1660121"/>
            <a:ext cx="9623404" cy="3305493"/>
          </a:xfrm>
        </p:spPr>
        <p:txBody>
          <a:bodyPr>
            <a:normAutofit/>
          </a:bodyPr>
          <a:lstStyle/>
          <a:p>
            <a:pPr algn="l"/>
            <a:r>
              <a:rPr lang="en-GB" sz="8800" dirty="0"/>
              <a:t>Career Conversations </a:t>
            </a:r>
          </a:p>
        </p:txBody>
      </p:sp>
      <p:sp>
        <p:nvSpPr>
          <p:cNvPr id="4" name="Oval Callout 3"/>
          <p:cNvSpPr/>
          <p:nvPr/>
        </p:nvSpPr>
        <p:spPr>
          <a:xfrm>
            <a:off x="7766137" y="2167003"/>
            <a:ext cx="4196219" cy="2968668"/>
          </a:xfrm>
          <a:prstGeom prst="wedgeEllipseCallout">
            <a:avLst>
              <a:gd name="adj1" fmla="val -44117"/>
              <a:gd name="adj2" fmla="val 578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Thanks for listening</a:t>
            </a:r>
            <a:endParaRPr lang="en-GB"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226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EB270761-CC40-4F3F-A916-7E3BC3989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2820855C-9FA4-417A-BE67-63C022F81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D7E6A49B-1B06-403E-8CC5-ACB38A6BDE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rious Businessman Cartoon Clipart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785" y="1052187"/>
            <a:ext cx="1567377" cy="4554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54512" y="1252603"/>
            <a:ext cx="7056491" cy="584775"/>
          </a:xfrm>
          <a:prstGeom prst="rect">
            <a:avLst/>
          </a:prstGeom>
          <a:noFill/>
        </p:spPr>
        <p:txBody>
          <a:bodyPr wrap="square" rtlCol="0">
            <a:spAutoFit/>
          </a:bodyPr>
          <a:lstStyle/>
          <a:p>
            <a:r>
              <a:rPr lang="en-GB" sz="3200" dirty="0" smtClean="0"/>
              <a:t>What is a “career conversation?”</a:t>
            </a:r>
            <a:endParaRPr lang="en-GB" sz="32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166" y="5996539"/>
            <a:ext cx="2018191" cy="827571"/>
          </a:xfrm>
          <a:prstGeom prst="rect">
            <a:avLst/>
          </a:prstGeom>
        </p:spPr>
      </p:pic>
      <p:pic>
        <p:nvPicPr>
          <p:cNvPr id="7" name="Picture 2" descr="Fill Up Form Png Clipart , Png Download - Fill Up Form Png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3239" y="1913005"/>
            <a:ext cx="4668927" cy="3974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0249" y="318499"/>
            <a:ext cx="3356226" cy="7725192"/>
          </a:xfrm>
          <a:prstGeom prst="rect">
            <a:avLst/>
          </a:prstGeom>
          <a:noFill/>
        </p:spPr>
        <p:txBody>
          <a:bodyPr wrap="square" rtlCol="0">
            <a:spAutoFit/>
          </a:bodyPr>
          <a:lstStyle/>
          <a:p>
            <a:r>
              <a:rPr lang="en-GB" sz="49600" dirty="0" smtClean="0">
                <a:solidFill>
                  <a:srgbClr val="FF0000"/>
                </a:solidFill>
                <a:latin typeface="Ink Free" panose="03080402000500000000" pitchFamily="66" charset="0"/>
              </a:rPr>
              <a:t>X</a:t>
            </a:r>
            <a:endParaRPr lang="en-GB" sz="49600" dirty="0">
              <a:solidFill>
                <a:srgbClr val="FF0000"/>
              </a:solidFill>
              <a:latin typeface="Ink Free" panose="030804020005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78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t>What should I get from my career conversation?</a:t>
            </a:r>
            <a:endParaRPr lang="en-GB" sz="36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8125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t>What should I get from my career conversation?</a:t>
            </a:r>
            <a:endParaRPr lang="en-GB" sz="3600" b="1" dirty="0"/>
          </a:p>
        </p:txBody>
      </p:sp>
      <p:sp>
        <p:nvSpPr>
          <p:cNvPr id="3" name="Content Placeholder 2"/>
          <p:cNvSpPr>
            <a:spLocks noGrp="1"/>
          </p:cNvSpPr>
          <p:nvPr>
            <p:ph idx="1"/>
          </p:nvPr>
        </p:nvSpPr>
        <p:spPr>
          <a:xfrm>
            <a:off x="925883" y="1950885"/>
            <a:ext cx="10515600" cy="4351338"/>
          </a:xfrm>
        </p:spPr>
        <p:txBody>
          <a:bodyPr>
            <a:normAutofit/>
          </a:bodyPr>
          <a:lstStyle/>
          <a:p>
            <a:pPr lvl="0"/>
            <a:r>
              <a:rPr lang="en-GB" dirty="0" smtClean="0"/>
              <a:t>A </a:t>
            </a:r>
            <a:r>
              <a:rPr lang="en-GB" dirty="0"/>
              <a:t>clear, evidence-based and self-aware sense of </a:t>
            </a:r>
            <a:r>
              <a:rPr lang="en-GB" dirty="0" smtClean="0"/>
              <a:t>where you are now, how </a:t>
            </a:r>
            <a:r>
              <a:rPr lang="en-GB" dirty="0"/>
              <a:t>you are doing with respect to:</a:t>
            </a:r>
          </a:p>
          <a:p>
            <a:pPr lvl="1"/>
            <a:r>
              <a:rPr lang="en-GB" dirty="0"/>
              <a:t>Your own motivation and aspirations</a:t>
            </a:r>
          </a:p>
          <a:p>
            <a:pPr lvl="1"/>
            <a:r>
              <a:rPr lang="en-GB" dirty="0"/>
              <a:t>The expectations of someone in your role</a:t>
            </a:r>
          </a:p>
          <a:p>
            <a:pPr lvl="1"/>
            <a:r>
              <a:rPr lang="en-GB" dirty="0"/>
              <a:t>The context in your life, the department, discipline, University and beyond.</a:t>
            </a:r>
          </a:p>
          <a:p>
            <a:pPr lvl="0"/>
            <a:r>
              <a:rPr lang="en-GB" dirty="0"/>
              <a:t>Clear goals that will help you find fulfilment at work and achieve your potential.</a:t>
            </a:r>
          </a:p>
          <a:p>
            <a:r>
              <a:rPr lang="en-GB" dirty="0"/>
              <a:t>An individualised view of your career path and how you will respond to opportunities.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629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childTnLst>
                          </p:cTn>
                        </p:par>
                        <p:par>
                          <p:cTn id="11" fill="hold">
                            <p:stCondLst>
                              <p:cond delay="1501"/>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childTnLst>
                                </p:cTn>
                              </p:par>
                            </p:childTnLst>
                          </p:cTn>
                        </p:par>
                        <p:par>
                          <p:cTn id="15" fill="hold">
                            <p:stCondLst>
                              <p:cond delay="3001"/>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500"/>
                                        <p:tgtEl>
                                          <p:spTgt spid="3">
                                            <p:txEl>
                                              <p:pRg st="2" end="2"/>
                                            </p:txEl>
                                          </p:spTgt>
                                        </p:tgtEl>
                                      </p:cBhvr>
                                    </p:animEffect>
                                  </p:childTnLst>
                                </p:cTn>
                              </p:par>
                            </p:childTnLst>
                          </p:cTn>
                        </p:par>
                        <p:par>
                          <p:cTn id="19" fill="hold">
                            <p:stCondLst>
                              <p:cond delay="4501"/>
                            </p:stCondLst>
                            <p:childTnLst>
                              <p:par>
                                <p:cTn id="20" presetID="10"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par>
                          <p:cTn id="23" fill="hold">
                            <p:stCondLst>
                              <p:cond delay="6001"/>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500"/>
                                        <p:tgtEl>
                                          <p:spTgt spid="3">
                                            <p:txEl>
                                              <p:pRg st="4" end="4"/>
                                            </p:txEl>
                                          </p:spTgt>
                                        </p:tgtEl>
                                      </p:cBhvr>
                                    </p:animEffect>
                                  </p:childTnLst>
                                </p:cTn>
                              </p:par>
                            </p:childTnLst>
                          </p:cTn>
                        </p:par>
                        <p:par>
                          <p:cTn id="27" fill="hold">
                            <p:stCondLst>
                              <p:cond delay="7501"/>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31" y="520954"/>
            <a:ext cx="7055892" cy="1325563"/>
          </a:xfrm>
        </p:spPr>
        <p:txBody>
          <a:bodyPr/>
          <a:lstStyle/>
          <a:p>
            <a:r>
              <a:rPr lang="en-GB" dirty="0" smtClean="0"/>
              <a:t>A change of </a:t>
            </a:r>
            <a:r>
              <a:rPr lang="en-GB" dirty="0" err="1" smtClean="0"/>
              <a:t>mindset</a:t>
            </a:r>
            <a:endParaRPr lang="en-GB" dirty="0"/>
          </a:p>
        </p:txBody>
      </p:sp>
      <p:sp>
        <p:nvSpPr>
          <p:cNvPr id="4" name="Rectangular Callout 3"/>
          <p:cNvSpPr/>
          <p:nvPr/>
        </p:nvSpPr>
        <p:spPr>
          <a:xfrm>
            <a:off x="1747026" y="2664845"/>
            <a:ext cx="6228370" cy="2905570"/>
          </a:xfrm>
          <a:prstGeom prst="wedgeRectCallout">
            <a:avLst>
              <a:gd name="adj1" fmla="val 40805"/>
              <a:gd name="adj2" fmla="val 70890"/>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I’m going to tell you how you are performing and I will set you objectives. Your performance will be measured against these objectives next year</a:t>
            </a:r>
          </a:p>
        </p:txBody>
      </p:sp>
      <p:sp>
        <p:nvSpPr>
          <p:cNvPr id="3" name="TextBox 2"/>
          <p:cNvSpPr txBox="1"/>
          <p:nvPr/>
        </p:nvSpPr>
        <p:spPr>
          <a:xfrm>
            <a:off x="1603331" y="1670905"/>
            <a:ext cx="5416355" cy="584775"/>
          </a:xfrm>
          <a:prstGeom prst="rect">
            <a:avLst/>
          </a:prstGeom>
          <a:noFill/>
        </p:spPr>
        <p:txBody>
          <a:bodyPr wrap="none" rtlCol="0">
            <a:spAutoFit/>
          </a:bodyPr>
          <a:lstStyle/>
          <a:p>
            <a:r>
              <a:rPr lang="en-GB" sz="3200" dirty="0" smtClean="0">
                <a:solidFill>
                  <a:schemeClr val="accent1"/>
                </a:solidFill>
              </a:rPr>
              <a:t>Traditional performance review</a:t>
            </a:r>
            <a:endParaRPr lang="en-GB" sz="3200" dirty="0">
              <a:solidFill>
                <a:schemeClr val="accent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6075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026" y="504968"/>
            <a:ext cx="7055892" cy="1325563"/>
          </a:xfrm>
        </p:spPr>
        <p:txBody>
          <a:bodyPr/>
          <a:lstStyle/>
          <a:p>
            <a:r>
              <a:rPr lang="en-GB" dirty="0" smtClean="0"/>
              <a:t>A change of </a:t>
            </a:r>
            <a:r>
              <a:rPr lang="en-GB" dirty="0" err="1" smtClean="0"/>
              <a:t>mindset</a:t>
            </a:r>
            <a:endParaRPr lang="en-GB" dirty="0"/>
          </a:p>
        </p:txBody>
      </p:sp>
      <p:sp>
        <p:nvSpPr>
          <p:cNvPr id="5" name="Rectangular Callout 4"/>
          <p:cNvSpPr/>
          <p:nvPr/>
        </p:nvSpPr>
        <p:spPr>
          <a:xfrm>
            <a:off x="4371583" y="2451902"/>
            <a:ext cx="6889315" cy="2905570"/>
          </a:xfrm>
          <a:prstGeom prst="wedgeRectCallout">
            <a:avLst>
              <a:gd name="adj1" fmla="val -40780"/>
              <a:gd name="adj2" fmla="val 66440"/>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I’m going to help you discover your own strengths and values, and work with you to design a path to achieving </a:t>
            </a:r>
            <a:r>
              <a:rPr lang="en-GB" sz="3200" dirty="0" smtClean="0"/>
              <a:t>success, whatever that means for you </a:t>
            </a:r>
            <a:r>
              <a:rPr lang="en-GB" sz="3200" dirty="0"/>
              <a:t>in your context</a:t>
            </a:r>
          </a:p>
        </p:txBody>
      </p:sp>
      <p:sp>
        <p:nvSpPr>
          <p:cNvPr id="6" name="TextBox 5"/>
          <p:cNvSpPr txBox="1"/>
          <p:nvPr/>
        </p:nvSpPr>
        <p:spPr>
          <a:xfrm>
            <a:off x="6096000" y="1680627"/>
            <a:ext cx="5338193" cy="584775"/>
          </a:xfrm>
          <a:prstGeom prst="rect">
            <a:avLst/>
          </a:prstGeom>
          <a:noFill/>
        </p:spPr>
        <p:txBody>
          <a:bodyPr wrap="none" rtlCol="0">
            <a:spAutoFit/>
          </a:bodyPr>
          <a:lstStyle/>
          <a:p>
            <a:r>
              <a:rPr lang="en-GB" sz="3200" dirty="0" smtClean="0">
                <a:solidFill>
                  <a:schemeClr val="accent1"/>
                </a:solidFill>
              </a:rPr>
              <a:t>Career (coaching) conversation</a:t>
            </a:r>
            <a:endParaRPr lang="en-GB" sz="3200" dirty="0">
              <a:solidFill>
                <a:schemeClr val="accent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9466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811" y="1553227"/>
            <a:ext cx="5124189" cy="3945699"/>
          </a:xfrm>
        </p:spPr>
        <p:txBody>
          <a:bodyPr>
            <a:normAutofit lnSpcReduction="10000"/>
          </a:bodyPr>
          <a:lstStyle/>
          <a:p>
            <a:pPr marL="0" indent="0">
              <a:buNone/>
            </a:pPr>
            <a:r>
              <a:rPr lang="en-GB" sz="3600" dirty="0" smtClean="0">
                <a:solidFill>
                  <a:schemeClr val="tx2"/>
                </a:solidFill>
              </a:rPr>
              <a:t>More appropriate in highly specialised professional roles, where people tend to have a large degree of autonomy and are strongly motivated to pursue their own career interests.</a:t>
            </a:r>
            <a:endParaRPr lang="en-GB" sz="3600" dirty="0">
              <a:solidFill>
                <a:schemeClr val="tx2"/>
              </a:solidFill>
            </a:endParaRPr>
          </a:p>
        </p:txBody>
      </p:sp>
      <p:sp>
        <p:nvSpPr>
          <p:cNvPr id="4" name="Rounded Rectangular Callout 3"/>
          <p:cNvSpPr/>
          <p:nvPr/>
        </p:nvSpPr>
        <p:spPr>
          <a:xfrm>
            <a:off x="6688898" y="1553227"/>
            <a:ext cx="4622104" cy="3632548"/>
          </a:xfrm>
          <a:prstGeom prst="wedgeRoundRectCallout">
            <a:avLst>
              <a:gd name="adj1" fmla="val 2474"/>
              <a:gd name="adj2" fmla="val -640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t>If you’re successful, we’re successful</a:t>
            </a:r>
            <a:endParaRPr lang="en-GB" sz="5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09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265714" y="745783"/>
            <a:ext cx="5494308" cy="5449495"/>
          </a:xfrm>
          <a:prstGeom prst="flowChartSummingJunction">
            <a:avLst/>
          </a:prstGeom>
          <a:solidFill>
            <a:srgbClr val="33CCFF"/>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2400" dirty="0"/>
          </a:p>
        </p:txBody>
      </p:sp>
      <p:sp>
        <p:nvSpPr>
          <p:cNvPr id="5" name="TextBox 4"/>
          <p:cNvSpPr txBox="1"/>
          <p:nvPr/>
        </p:nvSpPr>
        <p:spPr>
          <a:xfrm>
            <a:off x="6590524" y="3122255"/>
            <a:ext cx="2030961" cy="502766"/>
          </a:xfrm>
          <a:prstGeom prst="rect">
            <a:avLst/>
          </a:prstGeom>
          <a:noFill/>
        </p:spPr>
        <p:txBody>
          <a:bodyPr wrap="square" rtlCol="0">
            <a:spAutoFit/>
          </a:bodyPr>
          <a:lstStyle/>
          <a:p>
            <a:pPr algn="ctr"/>
            <a:r>
              <a:rPr lang="en-GB" sz="2667" b="1" dirty="0"/>
              <a:t>Context</a:t>
            </a:r>
          </a:p>
        </p:txBody>
      </p:sp>
      <p:sp>
        <p:nvSpPr>
          <p:cNvPr id="6" name="TextBox 5"/>
          <p:cNvSpPr txBox="1"/>
          <p:nvPr/>
        </p:nvSpPr>
        <p:spPr>
          <a:xfrm>
            <a:off x="4641760" y="1155363"/>
            <a:ext cx="2568040" cy="913199"/>
          </a:xfrm>
          <a:prstGeom prst="rect">
            <a:avLst/>
          </a:prstGeom>
          <a:noFill/>
        </p:spPr>
        <p:txBody>
          <a:bodyPr wrap="square" rtlCol="0">
            <a:spAutoFit/>
          </a:bodyPr>
          <a:lstStyle/>
          <a:p>
            <a:pPr algn="ctr"/>
            <a:r>
              <a:rPr lang="en-GB" sz="2667" b="1" dirty="0"/>
              <a:t>Values and aspirations</a:t>
            </a:r>
          </a:p>
        </p:txBody>
      </p:sp>
      <p:sp>
        <p:nvSpPr>
          <p:cNvPr id="7" name="TextBox 6"/>
          <p:cNvSpPr txBox="1"/>
          <p:nvPr/>
        </p:nvSpPr>
        <p:spPr>
          <a:xfrm>
            <a:off x="4930246" y="4633865"/>
            <a:ext cx="2165241" cy="913199"/>
          </a:xfrm>
          <a:prstGeom prst="rect">
            <a:avLst/>
          </a:prstGeom>
          <a:noFill/>
        </p:spPr>
        <p:txBody>
          <a:bodyPr wrap="square" rtlCol="0">
            <a:spAutoFit/>
          </a:bodyPr>
          <a:lstStyle/>
          <a:p>
            <a:pPr algn="ctr"/>
            <a:r>
              <a:rPr lang="en-GB" sz="2667" b="1" dirty="0"/>
              <a:t>Self-awareness</a:t>
            </a:r>
          </a:p>
        </p:txBody>
      </p:sp>
      <p:sp>
        <p:nvSpPr>
          <p:cNvPr id="8" name="TextBox 7"/>
          <p:cNvSpPr txBox="1"/>
          <p:nvPr/>
        </p:nvSpPr>
        <p:spPr>
          <a:xfrm>
            <a:off x="3330044" y="2998605"/>
            <a:ext cx="1986485" cy="913199"/>
          </a:xfrm>
          <a:prstGeom prst="rect">
            <a:avLst/>
          </a:prstGeom>
          <a:noFill/>
        </p:spPr>
        <p:txBody>
          <a:bodyPr wrap="square" rtlCol="0">
            <a:spAutoFit/>
          </a:bodyPr>
          <a:lstStyle/>
          <a:p>
            <a:pPr algn="ctr"/>
            <a:r>
              <a:rPr lang="en-GB" sz="2667" b="1" dirty="0"/>
              <a:t>Goals and plans</a:t>
            </a:r>
          </a:p>
        </p:txBody>
      </p:sp>
      <p:sp>
        <p:nvSpPr>
          <p:cNvPr id="11" name="TextBox 10"/>
          <p:cNvSpPr txBox="1"/>
          <p:nvPr/>
        </p:nvSpPr>
        <p:spPr>
          <a:xfrm>
            <a:off x="599550" y="745783"/>
            <a:ext cx="2995420" cy="1754326"/>
          </a:xfrm>
          <a:prstGeom prst="rect">
            <a:avLst/>
          </a:prstGeom>
          <a:noFill/>
        </p:spPr>
        <p:txBody>
          <a:bodyPr wrap="square" rtlCol="0">
            <a:spAutoFit/>
          </a:bodyPr>
          <a:lstStyle/>
          <a:p>
            <a:r>
              <a:rPr lang="en-GB" sz="3600" dirty="0" smtClean="0"/>
              <a:t>Four domains in a career conversation</a:t>
            </a:r>
            <a:endParaRPr lang="en-GB" sz="3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93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1502</TotalTime>
  <Words>1987</Words>
  <Application>Microsoft Office PowerPoint</Application>
  <PresentationFormat>Widescreen</PresentationFormat>
  <Paragraphs>153</Paragraphs>
  <Slides>25</Slides>
  <Notes>25</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Ink Free</vt:lpstr>
      <vt:lpstr>Office Theme</vt:lpstr>
      <vt:lpstr>Career Conversations </vt:lpstr>
      <vt:lpstr>PowerPoint Presentation</vt:lpstr>
      <vt:lpstr>PowerPoint Presentation</vt:lpstr>
      <vt:lpstr>What should I get from my career conversation?</vt:lpstr>
      <vt:lpstr>What should I get from my career conversation?</vt:lpstr>
      <vt:lpstr>A change of mindset</vt:lpstr>
      <vt:lpstr>A change of mindset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Reviewer’s role and skills </vt:lpstr>
      <vt:lpstr>It works when…</vt:lpstr>
      <vt:lpstr>PowerPoint Presentation</vt:lpstr>
      <vt:lpstr>In summary: a few features to remember</vt:lpstr>
      <vt:lpstr>PowerPoint Presentation</vt:lpstr>
      <vt:lpstr>PowerPoint Presentation</vt:lpstr>
      <vt:lpstr>PowerPoint Presentation</vt:lpstr>
      <vt:lpstr>PowerPoint Presentation</vt:lpstr>
      <vt:lpstr>Some words from our users</vt:lpstr>
      <vt:lpstr>PowerPoint Presentation</vt:lpstr>
      <vt:lpstr>Career Conversations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Inger</dc:creator>
  <cp:lastModifiedBy>Simon Inger</cp:lastModifiedBy>
  <cp:revision>85</cp:revision>
  <cp:lastPrinted>2020-02-12T09:23:10Z</cp:lastPrinted>
  <dcterms:created xsi:type="dcterms:W3CDTF">2019-11-04T08:17:11Z</dcterms:created>
  <dcterms:modified xsi:type="dcterms:W3CDTF">2020-04-15T09:37:26Z</dcterms:modified>
</cp:coreProperties>
</file>